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高中同步辅导介绍单页 (2026 中文版)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3346" y="0"/>
            <a:ext cx="48488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66560" y="0"/>
            <a:ext cx="5422392" cy="6858000"/>
          </a:xfrm>
          <a:prstGeom prst="rect">
            <a:avLst/>
          </a:prstGeom>
          <a:solidFill>
            <a:srgbClr val="4B4E95">
              <a:alpha val="85000"/>
            </a:srgbClr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6766560" cy="6858000"/>
          </a:xfrm>
          <a:prstGeom prst="rect">
            <a:avLst/>
          </a:prstGeom>
          <a:solidFill>
            <a:srgbClr val="F4F4FB"/>
          </a:solidFill>
          <a:ln w="12700">
            <a:solidFill>
              <a:srgbClr val="F4F4FB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58368" y="1417320"/>
            <a:ext cx="411480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培训系统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58368" y="1965960"/>
            <a:ext cx="5760720" cy="1508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Module 1</a:t>
            </a:r>
            <a:endParaRPr lang="en-US" sz="4300" dirty="0"/>
          </a:p>
          <a:p>
            <a:pPr marL="0" indent="0">
              <a:buNone/>
            </a:pPr>
            <a:r>
              <a:rPr lang="en-US" sz="4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产品知识体系</a:t>
            </a:r>
            <a:endParaRPr lang="en-US" sz="4300" dirty="0"/>
          </a:p>
        </p:txBody>
      </p:sp>
      <p:sp>
        <p:nvSpPr>
          <p:cNvPr id="10" name="Text 7"/>
          <p:cNvSpPr/>
          <p:nvPr/>
        </p:nvSpPr>
        <p:spPr>
          <a:xfrm>
            <a:off x="685800" y="3749040"/>
            <a:ext cx="53949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从“知道产品”到“能诊断、能匹配、能表达、能转化”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85800" y="4343400"/>
            <a:ext cx="3108960" cy="329184"/>
          </a:xfrm>
          <a:prstGeom prst="roundRect">
            <a:avLst>
              <a:gd name="adj" fmla="val 22222"/>
            </a:avLst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5528" y="4407408"/>
            <a:ext cx="2889504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Product Knowledge · Advisor Playbook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85800" y="5074920"/>
            <a:ext cx="4297680" cy="0"/>
          </a:xfrm>
          <a:prstGeom prst="line">
            <a:avLst/>
          </a:prstGeom>
          <a:noFill/>
          <a:ln w="38100">
            <a:solidFill>
              <a:srgbClr val="F1C23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5800" y="5559552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Version 1.0 · Internal Training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ELPAC：语言测试背后的选课风险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产品定位：帮助学生尽快提升听说读写，减少 ELD 对主课路径的影响。</a:t>
            </a:r>
            <a:endParaRPr lang="en-US" sz="1250" dirty="0"/>
          </a:p>
        </p:txBody>
      </p:sp>
      <p:pic>
        <p:nvPicPr>
          <p:cNvPr id="7" name="Image 0" descr="/mnt/data/Novel Prep ELPAC 专项辅导服务（中文版）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9777" y="1627632"/>
            <a:ext cx="2682727" cy="37947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731520" y="1600200"/>
            <a:ext cx="2971800" cy="1143000"/>
          </a:xfrm>
          <a:prstGeom prst="roundRect">
            <a:avLst>
              <a:gd name="adj" fmla="val 6400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728216"/>
            <a:ext cx="26426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为什么重要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96112" y="2075688"/>
            <a:ext cx="2642616" cy="566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加州公立学校用于评估英语听、说、读、写能力；结果会影响是否进入 ELD 课程。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977640" y="1600200"/>
            <a:ext cx="2743200" cy="1143000"/>
          </a:xfrm>
          <a:prstGeom prst="roundRect">
            <a:avLst>
              <a:gd name="adj" fmla="val 6400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142232" y="1728216"/>
            <a:ext cx="24140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常见痛点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142232" y="2075688"/>
            <a:ext cx="2414016" cy="566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家长以为只是语言考试，实际可能影响主课时间、课程难度和四年选课路径。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31520" y="3063240"/>
            <a:ext cx="2971800" cy="1143000"/>
          </a:xfrm>
          <a:prstGeom prst="roundRect">
            <a:avLst>
              <a:gd name="adj" fmla="val 6400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6112" y="3191256"/>
            <a:ext cx="26426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产品内容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96112" y="3538728"/>
            <a:ext cx="2642616" cy="566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四项专项提升、模拟测试、个性化学习计划、学术衔接支持。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977640" y="3063240"/>
            <a:ext cx="2743200" cy="1143000"/>
          </a:xfrm>
          <a:prstGeom prst="roundRect">
            <a:avLst>
              <a:gd name="adj" fmla="val 6400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142232" y="3191256"/>
            <a:ext cx="24140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提醒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4142232" y="3538728"/>
            <a:ext cx="2414016" cy="566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如果高中期间有 ELPAC / ELD 记录，部分大学可能仍要求语言成绩。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68680" y="5074920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推荐路径：ELPAC诊断 → 四项能力分层辅导 → 模拟测试 → 与校内选课/ELD安排联动。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TOEFL / ISEE：不要混成一个语言产品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TOEFL 是语言资格与学术英语能力；ISEE 是私校入学综合能力筛选。</a:t>
            </a:r>
            <a:endParaRPr lang="en-US" sz="1250" dirty="0"/>
          </a:p>
        </p:txBody>
      </p:sp>
      <p:pic>
        <p:nvPicPr>
          <p:cNvPr id="7" name="Image 0" descr="/mnt/data/TOEFL 托福辅导课程(中文版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789348"/>
            <a:ext cx="2286000" cy="3233584"/>
          </a:xfrm>
          <a:prstGeom prst="rect">
            <a:avLst/>
          </a:prstGeom>
        </p:spPr>
      </p:pic>
      <p:pic>
        <p:nvPicPr>
          <p:cNvPr id="8" name="Image 1" descr="/mnt/data/advisor_module1_assets/ise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0" y="1789698"/>
            <a:ext cx="2286000" cy="3232884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3246120" y="1600200"/>
            <a:ext cx="2468880" cy="342900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410712" y="1728216"/>
            <a:ext cx="21396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TOEFL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3410712" y="2075688"/>
            <a:ext cx="2139696" cy="2852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适合申请高中/本科/研究生的国际学生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训练听说读写四项能力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核心是语言证明与目标分数达成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不等同于美高文学阅读与学术写作</a:t>
            </a:r>
            <a:endParaRPr lang="en-US" sz="1030" dirty="0"/>
          </a:p>
        </p:txBody>
      </p:sp>
      <p:sp>
        <p:nvSpPr>
          <p:cNvPr id="12" name="Shape 8"/>
          <p:cNvSpPr/>
          <p:nvPr/>
        </p:nvSpPr>
        <p:spPr>
          <a:xfrm>
            <a:off x="6446520" y="1600200"/>
            <a:ext cx="2468880" cy="342900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611112" y="1728216"/>
            <a:ext cx="21396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ISEE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6611112" y="2075688"/>
            <a:ext cx="2139696" cy="2852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 8–11 年级申请 9–12 私校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考察词汇、推理、阅读、数学和写作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目标是 Stanine 7–9 高分段</a:t>
            </a:r>
            <a:endParaRPr lang="en-US" sz="1030" dirty="0"/>
          </a:p>
          <a:p>
            <a:pPr marL="0" indent="0">
              <a:buNone/>
            </a:pPr>
            <a:endParaRPr lang="en-US" sz="1030" dirty="0"/>
          </a:p>
          <a:p>
            <a:pPr marL="0" indent="0">
              <a:buNone/>
            </a:pPr>
            <a:r>
              <a:rPr lang="en-US" sz="10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与面试、文书、成绩单一起服务私校申请</a:t>
            </a:r>
            <a:endParaRPr lang="en-US" sz="1030" dirty="0"/>
          </a:p>
        </p:txBody>
      </p:sp>
      <p:sp>
        <p:nvSpPr>
          <p:cNvPr id="15" name="Text 11"/>
          <p:cNvSpPr/>
          <p:nvPr/>
        </p:nvSpPr>
        <p:spPr>
          <a:xfrm>
            <a:off x="1508760" y="5715000"/>
            <a:ext cx="91440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判断问题：学生到底需要“语言成绩”，还是“私校申请考试能力”？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Quick Facts 中文版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0705" y="0"/>
            <a:ext cx="4848301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80760" y="0"/>
            <a:ext cx="6108192" cy="6858000"/>
          </a:xfrm>
          <a:prstGeom prst="rect">
            <a:avLst/>
          </a:prstGeom>
          <a:solidFill>
            <a:srgbClr val="4B4E95">
              <a:alpha val="72000"/>
            </a:srgbClr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85800" y="1828800"/>
            <a:ext cx="100584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685800" y="2560320"/>
            <a:ext cx="484632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学分课产品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13232" y="3520440"/>
            <a:ext cx="489204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3F2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核心不是“多修一门课”，而是解决路径、学分、A-G、AP与GPA的结构性问题。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5800" y="4709160"/>
            <a:ext cx="411480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Immersion Academy 学分课基础信息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必须能严谨解释资质、用途和确认流程。</a:t>
            </a:r>
            <a:endParaRPr lang="en-US" sz="1250" dirty="0"/>
          </a:p>
        </p:txBody>
      </p:sp>
      <p:pic>
        <p:nvPicPr>
          <p:cNvPr id="7" name="Image 0" descr="/mnt/data/Quick Facts 中文版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8377" y="1627632"/>
            <a:ext cx="2682727" cy="37947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731520" y="1600200"/>
            <a:ext cx="2926080" cy="1097280"/>
          </a:xfrm>
          <a:prstGeom prst="roundRect">
            <a:avLst>
              <a:gd name="adj" fmla="val 666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728216"/>
            <a:ext cx="25968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学校信息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96112" y="2075688"/>
            <a:ext cx="259689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Immersion Academy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CEEB Code: 055016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Web: immersionacad.com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886200" y="1600200"/>
            <a:ext cx="2926080" cy="1097280"/>
          </a:xfrm>
          <a:prstGeom prst="roundRect">
            <a:avLst>
              <a:gd name="adj" fmla="val 666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50792" y="1728216"/>
            <a:ext cx="25968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认证与课程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050792" y="2075688"/>
            <a:ext cx="259689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WASC accredited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UC A-G course list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 courses accredited by College Board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31520" y="2971800"/>
            <a:ext cx="2926080" cy="1097280"/>
          </a:xfrm>
          <a:prstGeom prst="roundRect">
            <a:avLst>
              <a:gd name="adj" fmla="val 666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6112" y="3099816"/>
            <a:ext cx="25968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课程范围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96112" y="3447288"/>
            <a:ext cx="259689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CP课程、AP课程、AP Seminar、AP Research、世界语言、数学、科学、社科等。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886200" y="2971800"/>
            <a:ext cx="2926080" cy="1097280"/>
          </a:xfrm>
          <a:prstGeom prst="roundRect">
            <a:avLst>
              <a:gd name="adj" fmla="val 666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50792" y="3099816"/>
            <a:ext cx="25968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使用目的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4050792" y="3447288"/>
            <a:ext cx="259689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补学分、</a:t>
            </a:r>
            <a:r>
              <a:rPr lang="zh-CN" alt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提高</a:t>
            </a:r>
            <a:r>
              <a:rPr lang="en-US" altLang="zh-CN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GPA/</a:t>
            </a:r>
            <a:r>
              <a:rPr lang="zh-CN" alt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课程难度</a:t>
            </a: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、</a:t>
            </a: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重修、加速、补A-G、拓展AP、转学衔接、暑假课程规划。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68680" y="4892040"/>
            <a:ext cx="5943600" cy="777240"/>
          </a:xfrm>
          <a:prstGeom prst="roundRect">
            <a:avLst>
              <a:gd name="adj" fmla="val 9412"/>
            </a:avLst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78992" y="5138928"/>
            <a:ext cx="55321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50000"/>
          </a:bodyPr>
          <a:lstStyle/>
          <a:p>
            <a:pPr marL="0" indent="0">
              <a:buNone/>
            </a:pPr>
            <a:r>
              <a:rPr lang="en-US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UC GPA</a:t>
            </a:r>
            <a:r>
              <a:rPr lang="zh-CN" altLang="en-US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计算工具</a:t>
            </a:r>
            <a:r>
              <a:rPr lang="en-US" altLang="zh-CN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：https://rogerhub.com/gpa-calculator-uc/</a:t>
            </a:r>
            <a:br>
              <a:rPr lang="en-US" altLang="zh-CN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</a:br>
            <a:r>
              <a:rPr lang="zh-CN" altLang="en-US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课程规划表格</a:t>
            </a:r>
            <a:r>
              <a:rPr lang="en-US" altLang="zh-CN" sz="113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：https://docs.google.com/spreadsheets/d/1nFUSM7SYFayHrvqTtVqywL1QHJUycGLG494mCptpGhw/edit?gid=0#gid=0</a:t>
            </a:r>
            <a:endParaRPr lang="en-US" altLang="zh-CN" sz="1130" b="1" dirty="0">
              <a:solidFill>
                <a:srgbClr val="FFFFF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学分课的 6 个典型使用场景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 Advisor 从“客户要上课”判断到“为什么要修这门学分课”。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7724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8562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490472" y="18562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补毕业学分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490472" y="22219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Health / History / English 等缺口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2628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27448" y="18562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239512" y="18562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重修提分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39512" y="22219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C-/D/F 课程重修，争取替换或改善记录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75320" y="16916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76488" y="18562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988552" y="18562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加速路径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988552" y="22219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数学、科学、AP 课程提前布局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77240" y="32918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8408" y="34564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490472" y="34564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 A-G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490472" y="38221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满足 UC / CSU 基础课程要求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526280" y="32918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27448" y="34564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239512" y="34564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AP拓展，</a:t>
            </a:r>
            <a:r>
              <a:rPr lang="zh-CN" alt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提高</a:t>
            </a:r>
            <a:r>
              <a:rPr lang="en-US" altLang="zh-CN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</a:t>
            </a:r>
            <a:r>
              <a:rPr lang="zh-CN" alt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和</a:t>
            </a:r>
            <a:r>
              <a:rPr lang="zh-CN" alt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难度</a:t>
            </a:r>
            <a:endParaRPr lang="zh-CN" altLang="en-US" sz="1400" b="1" dirty="0">
              <a:solidFill>
                <a:srgbClr val="4B4E95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5239512" y="38221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校内不开课或排课冲突时补充AP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275320" y="329184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76488" y="3456432"/>
            <a:ext cx="4114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988552" y="345643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转学衔接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988552" y="3822192"/>
            <a:ext cx="2212848" cy="301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中美体系切换，补齐课程与语言基础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914400" y="5166360"/>
            <a:ext cx="10332720" cy="594360"/>
          </a:xfrm>
          <a:prstGeom prst="roundRect">
            <a:avLst>
              <a:gd name="adj" fmla="val 12308"/>
            </a:avLst>
          </a:prstGeom>
          <a:solidFill>
            <a:srgbClr val="E9EAF7"/>
          </a:solidFill>
          <a:ln w="12700">
            <a:solidFill>
              <a:srgbClr val="E9EAF7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97280" y="5358384"/>
            <a:ext cx="99212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咨询动作：收集成绩单/课程计划 → 判断使用场景 → 提供课程建议 → 发 counselor 确认邮件 → 再安排报名。</a:t>
            </a:r>
            <a:endParaRPr lang="en-US" sz="1180" dirty="0"/>
          </a:p>
        </p:txBody>
      </p:sp>
      <p:sp>
        <p:nvSpPr>
          <p:cNvPr id="33" name="Shape 3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AP：学分课与考培冲刺要分开讲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一个解决课程/成绩单结构，一个解决 AP 考试表现。</a:t>
            </a:r>
            <a:endParaRPr lang="en-US" sz="1250" dirty="0"/>
          </a:p>
        </p:txBody>
      </p:sp>
      <p:pic>
        <p:nvPicPr>
          <p:cNvPr id="7" name="Image 0" descr="/mnt/data/advisor_module1_assets/ap-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3198" y="1691640"/>
            <a:ext cx="2457004" cy="3474720"/>
          </a:xfrm>
          <a:prstGeom prst="rect">
            <a:avLst/>
          </a:prstGeom>
        </p:spPr>
      </p:pic>
      <p:pic>
        <p:nvPicPr>
          <p:cNvPr id="8" name="Image 1" descr="/mnt/data/advisor_module1_assets/ap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038" y="1691640"/>
            <a:ext cx="2457004" cy="34747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3886200" y="1600200"/>
            <a:ext cx="1965960" cy="3108960"/>
          </a:xfrm>
          <a:prstGeom prst="roundRect">
            <a:avLst>
              <a:gd name="adj" fmla="val 372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4050792" y="1728216"/>
            <a:ext cx="1636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 学分课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4050792" y="2075688"/>
            <a:ext cx="1636776" cy="25328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适合需要课程记录、A-G/AP拓展、校内不开课、暑假加速或转学衔接的学生。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关键问题：是否接受学分？是否进GPA？是否满足毕业/申请要求？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309360" y="1600200"/>
            <a:ext cx="1965960" cy="3108960"/>
          </a:xfrm>
          <a:prstGeom prst="roundRect">
            <a:avLst>
              <a:gd name="adj" fmla="val 372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73952" y="1728216"/>
            <a:ext cx="1636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 考培冲刺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6473952" y="2075688"/>
            <a:ext cx="1636776" cy="25328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适合已修/正在修 AP，但需要系统复习、官方题型训练、模考反馈、冲 4/5 的学生。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关键问题：考试时间、基础掌握、目标分数、弱项单元。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914400" y="5623560"/>
            <a:ext cx="103327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话术：不要把“AP课”和“AP考试辅导”混成一个产品，先确认客户到底缺课程记录还是缺考试分数。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升学规划服务 (2026 中文版)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0446" y="0"/>
            <a:ext cx="48488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80760" y="0"/>
            <a:ext cx="6108192" cy="6858000"/>
          </a:xfrm>
          <a:prstGeom prst="rect">
            <a:avLst/>
          </a:prstGeom>
          <a:solidFill>
            <a:srgbClr val="4B4E95">
              <a:alpha val="72000"/>
            </a:srgbClr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85800" y="1828800"/>
            <a:ext cx="100584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685800" y="2560320"/>
            <a:ext cx="484632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升学规划产品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13232" y="3520440"/>
            <a:ext cx="489204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3F2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核心不是“申请大学”，而是用年级阶段倒推课程、成绩、标化、活动和申请材料。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5800" y="4709160"/>
            <a:ext cx="411480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升学规划：按年级判断重点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要知道不同年级的核心问题和产品切入点。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1600200"/>
            <a:ext cx="1371600" cy="475488"/>
          </a:xfrm>
          <a:prstGeom prst="roundRect">
            <a:avLst>
              <a:gd name="adj" fmla="val 15385"/>
            </a:avLst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746504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7–8年级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423160" y="1600200"/>
            <a:ext cx="89154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97480" y="1737360"/>
            <a:ext cx="8412480" cy="1554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初升高路径、私校申请、数学/英语分班、ELPAC风险、ISEE/TOEFL/Duolingo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2386584"/>
            <a:ext cx="1371600" cy="475488"/>
          </a:xfrm>
          <a:prstGeom prst="roundRect">
            <a:avLst>
              <a:gd name="adj" fmla="val 15385"/>
            </a:avLst>
          </a:prstGeom>
          <a:solidFill>
            <a:srgbClr val="6F6CC8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253288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9年级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423160" y="2386584"/>
            <a:ext cx="89154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97480" y="2523744"/>
            <a:ext cx="8412480" cy="1554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课程难度起点、GPA习惯、语言/写作基础、活动兴趣探索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2960" y="3172968"/>
            <a:ext cx="1371600" cy="475488"/>
          </a:xfrm>
          <a:prstGeom prst="roundRect">
            <a:avLst>
              <a:gd name="adj" fmla="val 15385"/>
            </a:avLst>
          </a:prstGeom>
          <a:solidFill>
            <a:srgbClr val="6F6CC8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3319272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10年级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423160" y="3172968"/>
            <a:ext cx="89154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97480" y="3310128"/>
            <a:ext cx="8412480" cy="1554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AP/Honors布局、专业方向初定、活动深化、标化启动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22960" y="3959352"/>
            <a:ext cx="1371600" cy="475488"/>
          </a:xfrm>
          <a:prstGeom prst="roundRect">
            <a:avLst>
              <a:gd name="adj" fmla="val 15385"/>
            </a:avLst>
          </a:prstGeom>
          <a:solidFill>
            <a:srgbClr val="6F6CC8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4105656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11年级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423160" y="3959352"/>
            <a:ext cx="89154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697480" y="4096512"/>
            <a:ext cx="8412480" cy="1554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GPA冲刺、SAT/TOEFL、夏校/科研/竞赛、选校初筛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22960" y="4745736"/>
            <a:ext cx="1371600" cy="475488"/>
          </a:xfrm>
          <a:prstGeom prst="roundRect">
            <a:avLst>
              <a:gd name="adj" fmla="val 15385"/>
            </a:avLst>
          </a:prstGeom>
          <a:solidFill>
            <a:srgbClr val="6F6CC8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" y="4892040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12年级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423160" y="4745736"/>
            <a:ext cx="891540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697480" y="4882896"/>
            <a:ext cx="8412480" cy="1554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文书、申请系统、活动表、奖项、推荐信、面试、补充材料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22960" y="5532120"/>
            <a:ext cx="4983480" cy="658368"/>
          </a:xfrm>
          <a:prstGeom prst="roundRect">
            <a:avLst>
              <a:gd name="adj" fmla="val 1111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7552" y="5660136"/>
            <a:ext cx="46542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规划产品的推荐逻辑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87552" y="6007608"/>
            <a:ext cx="4654296" cy="8229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9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不是按家长焦虑卖服务，而是按年级窗口期判断什么最紧急、什么最能影响申请结果。</a:t>
            </a:r>
            <a:endParaRPr lang="en-US" sz="890" dirty="0"/>
          </a:p>
        </p:txBody>
      </p:sp>
      <p:sp>
        <p:nvSpPr>
          <p:cNvPr id="30" name="Shape 28"/>
          <p:cNvSpPr/>
          <p:nvPr/>
        </p:nvSpPr>
        <p:spPr>
          <a:xfrm>
            <a:off x="6263640" y="5532120"/>
            <a:ext cx="5074920" cy="658368"/>
          </a:xfrm>
          <a:prstGeom prst="roundRect">
            <a:avLst>
              <a:gd name="adj" fmla="val 1111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28232" y="5660136"/>
            <a:ext cx="474573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必问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428232" y="6007608"/>
            <a:ext cx="4745736" cy="8229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9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目标专业/院校、当前GPA和课程难度、标化、活动奖项、家长最担心的问题。</a:t>
            </a:r>
            <a:endParaRPr lang="en-US" sz="890" dirty="0"/>
          </a:p>
        </p:txBody>
      </p:sp>
      <p:sp>
        <p:nvSpPr>
          <p:cNvPr id="33" name="Shape 3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初升高场景：公立与私立的咨询差异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初升高不是简单择校，而是入学分班、课程路径和申请材料的综合判断。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1554480"/>
            <a:ext cx="5074920" cy="3566160"/>
          </a:xfrm>
          <a:prstGeom prst="roundRect">
            <a:avLst>
              <a:gd name="adj" fmla="val 205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1682496"/>
            <a:ext cx="474573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公立路线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87552" y="2029968"/>
            <a:ext cx="4745736" cy="29900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核心风险：ELPAC、数学分班、入学材料、课程难度起点。</a:t>
            </a:r>
            <a:endParaRPr lang="en-US" sz="1130" dirty="0"/>
          </a:p>
          <a:p>
            <a:pPr marL="0" indent="0">
              <a:buNone/>
            </a:pP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要问：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是否新移民 / 是否需要 ELPAC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数学目前到什么层级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年龄与年级是否匹配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目标高中和课程资源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45天内水电煤账单、住房合同、疫苗记录</a:t>
            </a:r>
            <a:endParaRPr lang="en-US" sz="1130" dirty="0"/>
          </a:p>
        </p:txBody>
      </p:sp>
      <p:sp>
        <p:nvSpPr>
          <p:cNvPr id="10" name="Shape 8"/>
          <p:cNvSpPr/>
          <p:nvPr/>
        </p:nvSpPr>
        <p:spPr>
          <a:xfrm>
            <a:off x="6309360" y="1554480"/>
            <a:ext cx="5074920" cy="3566160"/>
          </a:xfrm>
          <a:prstGeom prst="roundRect">
            <a:avLst>
              <a:gd name="adj" fmla="val 205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73952" y="1682496"/>
            <a:ext cx="474573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私立路线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473952" y="2029968"/>
            <a:ext cx="4745736" cy="29900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核心风险：成绩单、推荐信、文书、面试、ISEE/语言成绩、学校分班。</a:t>
            </a:r>
            <a:endParaRPr lang="en-US" sz="1130" dirty="0"/>
          </a:p>
          <a:p>
            <a:pPr marL="0" indent="0">
              <a:buNone/>
            </a:pP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要问：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目标学校是否要求 ISEE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前两年成绩是否稳定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英语/数学老师推荐信是否可行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是否国际生身份/语言要求</a:t>
            </a:r>
            <a:endParaRPr lang="en-US" sz="1130" dirty="0"/>
          </a:p>
          <a:p>
            <a:pPr marL="0" indent="0">
              <a:buNone/>
            </a:pPr>
            <a:r>
              <a:rPr lang="en-US" sz="113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是否有跳级或暑期补课机会</a:t>
            </a:r>
            <a:endParaRPr lang="en-US" sz="1130" dirty="0"/>
          </a:p>
        </p:txBody>
      </p:sp>
      <p:sp>
        <p:nvSpPr>
          <p:cNvPr id="13" name="Text 11"/>
          <p:cNvSpPr/>
          <p:nvPr/>
        </p:nvSpPr>
        <p:spPr>
          <a:xfrm>
            <a:off x="914400" y="5623560"/>
            <a:ext cx="10332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产品切入：ELPAC / ISEE / TOEFL / Duolingo / 数学分班准备 / 学术衔接课 / 私校申请规划。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产品匹配矩阵：从需求到组合方案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Module 1 的核心训练成果：看到学生情况，能快速判断推荐组合。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10835640" cy="47548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837944"/>
            <a:ext cx="256032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学生情况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520440" y="1837944"/>
            <a:ext cx="31546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推荐产品组合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0" y="1837944"/>
            <a:ext cx="457200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下一步动作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85800" y="2167128"/>
            <a:ext cx="10835640" cy="667512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2104" y="2359152"/>
            <a:ext cx="245059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成绩不稳定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575304" y="2359152"/>
            <a:ext cx="304495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同步辅导 + GPA管理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912864" y="2359152"/>
            <a:ext cx="446227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查系统、看作业/考试占比、定位丢分原因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85800" y="2834640"/>
            <a:ext cx="10835640" cy="667512"/>
          </a:xfrm>
          <a:prstGeom prst="rect">
            <a:avLst/>
          </a:prstGeom>
          <a:solidFill>
            <a:srgbClr val="F4F4FB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2104" y="3026664"/>
            <a:ext cx="245059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新移民/公立入学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575304" y="3026664"/>
            <a:ext cx="304495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ELPAC + 数学分班 + 衔接课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912864" y="3026664"/>
            <a:ext cx="446227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先准备测试，再办理入学和选课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3502152"/>
            <a:ext cx="10835640" cy="667512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2104" y="3694176"/>
            <a:ext cx="245059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初升高私校申请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575304" y="3694176"/>
            <a:ext cx="304495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ISEE + 面试文书 + 私校规划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912864" y="3694176"/>
            <a:ext cx="446227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确认目标学校材料与考试要求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85800" y="4169664"/>
            <a:ext cx="10835640" cy="667512"/>
          </a:xfrm>
          <a:prstGeom prst="rect">
            <a:avLst/>
          </a:prstGeom>
          <a:solidFill>
            <a:srgbClr val="F4F4FB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2104" y="4361688"/>
            <a:ext cx="245059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课程路径缺口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3575304" y="4361688"/>
            <a:ext cx="304495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学分课 + Counselor确认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912864" y="4361688"/>
            <a:ext cx="446227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确认学分/GPA/毕业/A-G接受度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85800" y="4837176"/>
            <a:ext cx="10835640" cy="667512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2104" y="5029200"/>
            <a:ext cx="245059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Top 30/50目标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3575304" y="5029200"/>
            <a:ext cx="304495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升学规划 + AP/SAT + 活动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912864" y="5029200"/>
            <a:ext cx="4462272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用目标院校反推GPA、课程和标化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868680" y="5806440"/>
            <a:ext cx="1033272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训练方法：新人 Advisor 先背 5 个典型场景，再扩展到真实案例。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Module 1 的训练目标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不是背产品单页，而是掌握 Advisor 的产品判断能力。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85800" y="1828800"/>
            <a:ext cx="10835640" cy="73152"/>
          </a:xfrm>
          <a:prstGeom prst="rect">
            <a:avLst/>
          </a:prstGeom>
          <a:solidFill>
            <a:srgbClr val="F1C232"/>
          </a:solidFill>
          <a:ln w="12700">
            <a:solidFill>
              <a:srgbClr val="F1C232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240280"/>
            <a:ext cx="59436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481328" y="2377440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知道产品边界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481328" y="2743200"/>
            <a:ext cx="297180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每个产品适合谁、不适合谁、解决什么问题、交付到什么程度。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63440" y="2240280"/>
            <a:ext cx="59436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5321808" y="2377440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能做问题诊断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321808" y="2743200"/>
            <a:ext cx="297180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把“成绩差/想申请/想补英语”等表层需求，拆成可行动的问题。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503920" y="2240280"/>
            <a:ext cx="59436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162288" y="2377440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能匹配方案并转化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162288" y="2743200"/>
            <a:ext cx="242316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用清楚的产品逻辑解释为什么这样安排，并推动下一步动作。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14400" y="4114800"/>
            <a:ext cx="10378440" cy="1280160"/>
          </a:xfrm>
          <a:prstGeom prst="roundRect">
            <a:avLst>
              <a:gd name="adj" fmla="val 5714"/>
            </a:avLst>
          </a:prstGeom>
          <a:solidFill>
            <a:srgbClr val="F4F4FB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4407408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最终成果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2331720" y="4389120"/>
            <a:ext cx="804672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新人 Advisor 能用 3 分钟讲清楚产品线，用 15 分钟完成基础诊断，用 30 分钟输出初步方案。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2331720" y="4828032"/>
            <a:ext cx="795528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训练重点：产品知识 × 学生画像 × 真实需求 × 推荐逻辑 × 下一步动作。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每个产品都要练成 3 句话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产品培训的最低合格标准：新人不能只背参数，要能讲给家长听。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1051560" y="1645920"/>
            <a:ext cx="1371600" cy="676656"/>
          </a:xfrm>
          <a:prstGeom prst="roundRect">
            <a:avLst>
              <a:gd name="adj" fmla="val 10811"/>
            </a:avLst>
          </a:prstGeom>
          <a:solidFill>
            <a:srgbClr val="4B4E9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25880" y="1810512"/>
            <a:ext cx="77724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43200" y="1709928"/>
            <a:ext cx="1828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一句话定位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709160" y="1746504"/>
            <a:ext cx="5760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这个产品是为哪类学生解决哪类问题。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051560" y="2880360"/>
            <a:ext cx="1371600" cy="676656"/>
          </a:xfrm>
          <a:prstGeom prst="roundRect">
            <a:avLst>
              <a:gd name="adj" fmla="val 10811"/>
            </a:avLst>
          </a:prstGeom>
          <a:solidFill>
            <a:srgbClr val="6F6C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25880" y="3044952"/>
            <a:ext cx="77724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43200" y="2944368"/>
            <a:ext cx="1828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一句话价值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709160" y="2980944"/>
            <a:ext cx="5760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为什么这个问题不能只靠孩子自己或普通补课解决。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051560" y="4114800"/>
            <a:ext cx="1371600" cy="676656"/>
          </a:xfrm>
          <a:prstGeom prst="roundRect">
            <a:avLst>
              <a:gd name="adj" fmla="val 10811"/>
            </a:avLst>
          </a:prstGeom>
          <a:solidFill>
            <a:srgbClr val="F1C23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279392"/>
            <a:ext cx="77724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743200" y="4178808"/>
            <a:ext cx="1828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一句话行动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709160" y="4215384"/>
            <a:ext cx="5760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我们下一步需要做什么：诊断、试课、查系统、确认 counselor、报名。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1051560" y="5486400"/>
            <a:ext cx="9921240" cy="566928"/>
          </a:xfrm>
          <a:prstGeom prst="roundRect">
            <a:avLst>
              <a:gd name="adj" fmla="val 12903"/>
            </a:avLst>
          </a:prstGeom>
          <a:solidFill>
            <a:srgbClr val="E9EAF7"/>
          </a:solidFill>
          <a:ln w="12700">
            <a:solidFill>
              <a:srgbClr val="E9EAF7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80160" y="5660136"/>
            <a:ext cx="946404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示例：GPA管理不是“多上课”，而是有人持续检查系统、发现丢分风险、协调补救机会，并把课程辅导和选课规划连接起来。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Module 1 训练与考核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产品知识必须通过案例和 role play 变成实战能力。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77240" y="1600200"/>
            <a:ext cx="3383280" cy="342900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728216"/>
            <a:ext cx="30540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产品知识测验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41832" y="2075688"/>
            <a:ext cx="3054096" cy="2852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每个产品必须能回答：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适合谁？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解决什么问题？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交付内容是什么？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什么时候不推荐？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下一步动作是什么？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4434840" y="1600200"/>
            <a:ext cx="3383280" cy="342900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9432" y="1728216"/>
            <a:ext cx="30540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案例分析训练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99432" y="2075688"/>
            <a:ext cx="3054096" cy="2852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给出学生年级、学校、成绩、目标、家庭痛点，让 Advisor 输出：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核心问题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推荐组合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咨询话术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跟进动作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8092440" y="1600200"/>
            <a:ext cx="3383280" cy="342900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57032" y="1728216"/>
            <a:ext cx="305409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Role Play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57032" y="2075688"/>
            <a:ext cx="3054096" cy="285292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场景包括：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成绩差但家长不清楚原因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初升高公立/私立选择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语言弱新移民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需要学分课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Top 30目标学生</a:t>
            </a:r>
            <a:endParaRPr lang="en-US" sz="1120" dirty="0"/>
          </a:p>
        </p:txBody>
      </p:sp>
      <p:sp>
        <p:nvSpPr>
          <p:cNvPr id="16" name="Text 14"/>
          <p:cNvSpPr/>
          <p:nvPr/>
        </p:nvSpPr>
        <p:spPr>
          <a:xfrm>
            <a:off x="1005840" y="5623560"/>
            <a:ext cx="1005840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合格标准：能用产品逻辑解释方案，而不是机械推课。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1051560"/>
            <a:ext cx="64008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Module 1 输出物清单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13232" y="1627632"/>
            <a:ext cx="60350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CEC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后续可以把本模块拆成手册、测试题、话术库和案例库。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68680" y="2331720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33272" y="244144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71600" y="2441448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产品知识手册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623560" y="2331720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88152" y="244144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126480" y="2441448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产品匹配矩阵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044952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33272" y="3154680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371600" y="3154680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学科问题诊断表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623560" y="3044952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88152" y="3154680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126480" y="3154680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学分课确认流程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3758184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3867912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371600" y="3867912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标化考试对比表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623560" y="3758184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788152" y="3867912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126480" y="3867912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GPA管理说明页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68680" y="4471416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3272" y="4581144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371600" y="4581144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案例训练题库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623560" y="4471416"/>
            <a:ext cx="4069080" cy="438912"/>
          </a:xfrm>
          <a:prstGeom prst="roundRect">
            <a:avLst>
              <a:gd name="adj" fmla="val 16667"/>
            </a:avLst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88152" y="4581144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✓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126480" y="4581144"/>
            <a:ext cx="329184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chemeClr val="tx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Advisor话术库</a:t>
            </a:r>
            <a:endParaRPr lang="en-US" sz="1150" b="1" dirty="0">
              <a:solidFill>
                <a:schemeClr val="tx1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868680" y="5715000"/>
            <a:ext cx="4663440" cy="0"/>
          </a:xfrm>
          <a:prstGeom prst="line">
            <a:avLst/>
          </a:prstGeom>
          <a:noFill/>
          <a:ln w="31750">
            <a:solidFill>
              <a:srgbClr val="F1C23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68680" y="5989320"/>
            <a:ext cx="5029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Next: Module 2 学生画像与诊断能力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产品知识体系：三大产品线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先用三条主线建立产品地图，再训练每个产品的推荐逻辑。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1965960"/>
            <a:ext cx="3246120" cy="2331720"/>
          </a:xfrm>
          <a:prstGeom prst="roundRect">
            <a:avLst>
              <a:gd name="adj" fmla="val 4706"/>
            </a:avLst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2240280"/>
            <a:ext cx="278892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培优类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Academic Support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1234440" y="3063240"/>
            <a:ext cx="242316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3337560"/>
            <a:ext cx="26060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同步辅导 / GPA管理 / 标化 / ELPAC / 初升高考试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434840" y="1965960"/>
            <a:ext cx="3246120" cy="2331720"/>
          </a:xfrm>
          <a:prstGeom prst="roundRect">
            <a:avLst>
              <a:gd name="adj" fmla="val 4706"/>
            </a:avLst>
          </a:prstGeom>
          <a:solidFill>
            <a:srgbClr val="6F6CC8"/>
          </a:solidFill>
          <a:ln w="12700">
            <a:solidFill>
              <a:srgbClr val="6F6CC8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2240280"/>
            <a:ext cx="278892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学分课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Credit Program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4846320" y="3063240"/>
            <a:ext cx="242316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3337560"/>
            <a:ext cx="26060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Immersion Academy / AP学分课 / 重修 / 加速 / A-G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46720" y="1965960"/>
            <a:ext cx="3246120" cy="2331720"/>
          </a:xfrm>
          <a:prstGeom prst="roundRect">
            <a:avLst>
              <a:gd name="adj" fmla="val 4706"/>
            </a:avLst>
          </a:prstGeom>
          <a:solidFill>
            <a:srgbClr val="8A80DB"/>
          </a:solidFill>
          <a:ln w="12700">
            <a:solidFill>
              <a:srgbClr val="8A80DB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75320" y="2240280"/>
            <a:ext cx="278892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升学规划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Admissions Planning</a:t>
            </a:r>
            <a:endParaRPr lang="en-US" sz="1900" dirty="0"/>
          </a:p>
        </p:txBody>
      </p:sp>
      <p:sp>
        <p:nvSpPr>
          <p:cNvPr id="17" name="Shape 15"/>
          <p:cNvSpPr/>
          <p:nvPr/>
        </p:nvSpPr>
        <p:spPr>
          <a:xfrm>
            <a:off x="8458200" y="3063240"/>
            <a:ext cx="242316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6760" y="3337560"/>
            <a:ext cx="26060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 / 美本申请 / 选课 / 活动 / 文书 / 申请系统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2331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的产品表达公式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794760" y="5074920"/>
            <a:ext cx="69951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适合谁 → 解决什么 → 怎么交付 → 如何看到效果 → 下一步动作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单页材料不是终点：要变成 Advisor 语言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每张单页都要转化为“客户听得懂、愿意行动”的咨询表达。</a:t>
            </a:r>
            <a:endParaRPr lang="en-US" sz="1250" dirty="0"/>
          </a:p>
        </p:txBody>
      </p:sp>
      <p:pic>
        <p:nvPicPr>
          <p:cNvPr id="7" name="Image 0" descr="/mnt/data/升学规划服务 (2026 中文版)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0244" y="1719072"/>
            <a:ext cx="1131391" cy="1600200"/>
          </a:xfrm>
          <a:prstGeom prst="rect">
            <a:avLst/>
          </a:prstGeom>
        </p:spPr>
      </p:pic>
      <p:pic>
        <p:nvPicPr>
          <p:cNvPr id="8" name="Image 1" descr="/mnt/data/Quick Facts 中文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225" y="1719072"/>
            <a:ext cx="1131270" cy="1600200"/>
          </a:xfrm>
          <a:prstGeom prst="rect">
            <a:avLst/>
          </a:prstGeom>
        </p:spPr>
      </p:pic>
      <p:pic>
        <p:nvPicPr>
          <p:cNvPr id="9" name="Image 2" descr="/mnt/data/高中同步辅导介绍单页 (2026 中文版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084" y="1719072"/>
            <a:ext cx="1131391" cy="1600200"/>
          </a:xfrm>
          <a:prstGeom prst="rect">
            <a:avLst/>
          </a:prstGeom>
        </p:spPr>
      </p:pic>
      <p:pic>
        <p:nvPicPr>
          <p:cNvPr id="10" name="Image 3" descr="/mnt/data/学术衔接课程单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065" y="1719072"/>
            <a:ext cx="1131270" cy="1600200"/>
          </a:xfrm>
          <a:prstGeom prst="rect">
            <a:avLst/>
          </a:prstGeom>
        </p:spPr>
      </p:pic>
      <p:pic>
        <p:nvPicPr>
          <p:cNvPr id="11" name="Image 4" descr="/mnt/data/Novel Prep ELPAC 专项辅导服务（中文版）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0305" y="3867912"/>
            <a:ext cx="1131270" cy="1600200"/>
          </a:xfrm>
          <a:prstGeom prst="rect">
            <a:avLst/>
          </a:prstGeom>
        </p:spPr>
      </p:pic>
      <p:pic>
        <p:nvPicPr>
          <p:cNvPr id="12" name="Image 5" descr="/mnt/data/TOEFL 托福辅导课程(中文版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9225" y="3867912"/>
            <a:ext cx="1131270" cy="1600200"/>
          </a:xfrm>
          <a:prstGeom prst="rect">
            <a:avLst/>
          </a:prstGeom>
        </p:spPr>
      </p:pic>
      <p:pic>
        <p:nvPicPr>
          <p:cNvPr id="13" name="Image 6" descr="/mnt/data/advisor_module1_assets/ap-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8022" y="3867912"/>
            <a:ext cx="1131515" cy="1600200"/>
          </a:xfrm>
          <a:prstGeom prst="rect">
            <a:avLst/>
          </a:prstGeom>
        </p:spPr>
      </p:pic>
      <p:pic>
        <p:nvPicPr>
          <p:cNvPr id="14" name="Image 7" descr="/mnt/data/advisor_module1_assets/isee-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6942" y="3867912"/>
            <a:ext cx="1131515" cy="1600200"/>
          </a:xfrm>
          <a:prstGeom prst="rect">
            <a:avLst/>
          </a:prstGeom>
        </p:spPr>
      </p:pic>
      <p:sp>
        <p:nvSpPr>
          <p:cNvPr id="15" name="Shape 5"/>
          <p:cNvSpPr/>
          <p:nvPr/>
        </p:nvSpPr>
        <p:spPr>
          <a:xfrm>
            <a:off x="8211312" y="5605272"/>
            <a:ext cx="3337560" cy="548640"/>
          </a:xfrm>
          <a:prstGeom prst="roundRect">
            <a:avLst>
              <a:gd name="adj" fmla="val 13333"/>
            </a:avLst>
          </a:prstGeom>
          <a:solidFill>
            <a:srgbClr val="F4F4FB"/>
          </a:solidFill>
          <a:ln w="10160">
            <a:solidFill>
              <a:srgbClr val="C9CAE4"/>
            </a:solidFill>
            <a:prstDash val="solid"/>
          </a:ln>
        </p:spPr>
      </p:sp>
      <p:sp>
        <p:nvSpPr>
          <p:cNvPr id="16" name="Text 6"/>
          <p:cNvSpPr/>
          <p:nvPr/>
        </p:nvSpPr>
        <p:spPr>
          <a:xfrm>
            <a:off x="8458200" y="5715000"/>
            <a:ext cx="82296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学习方式</a:t>
            </a:r>
            <a:endParaRPr lang="en-US" sz="1100" dirty="0"/>
          </a:p>
        </p:txBody>
      </p:sp>
      <p:sp>
        <p:nvSpPr>
          <p:cNvPr id="17" name="Text 7"/>
          <p:cNvSpPr/>
          <p:nvPr/>
        </p:nvSpPr>
        <p:spPr>
          <a:xfrm>
            <a:off x="9464040" y="5687568"/>
            <a:ext cx="16459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9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先背“产品事实”，再练“咨询场景”，最后能根据学生画像组合方案。</a:t>
            </a:r>
            <a:endParaRPr lang="en-US" sz="790" dirty="0"/>
          </a:p>
        </p:txBody>
      </p:sp>
      <p:sp>
        <p:nvSpPr>
          <p:cNvPr id="18" name="Shape 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19" name="Text 9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0" name="Text 10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高中同步辅导介绍单页 (2026 中文版)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0446" y="0"/>
            <a:ext cx="48488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80760" y="0"/>
            <a:ext cx="6108192" cy="6858000"/>
          </a:xfrm>
          <a:prstGeom prst="rect">
            <a:avLst/>
          </a:prstGeom>
          <a:solidFill>
            <a:srgbClr val="4B4E95">
              <a:alpha val="72000"/>
            </a:srgbClr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85800" y="1828800"/>
            <a:ext cx="100584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1C2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685800" y="2560320"/>
            <a:ext cx="484632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培优类产品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13232" y="3520440"/>
            <a:ext cx="489204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F3F2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核心不是“补课”，而是诊断学生为什么学不动、考不好、跟不上。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5800" y="4709160"/>
            <a:ext cx="4114800" cy="0"/>
          </a:xfrm>
          <a:prstGeom prst="line">
            <a:avLst/>
          </a:prstGeom>
          <a:noFill/>
          <a:ln w="25400">
            <a:solidFill>
              <a:srgbClr val="F1C232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培优类产品的底层逻辑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家长看到的是“成绩差”，Advisor 要看到的是“成绩差背后的原因”。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22960" y="1847088"/>
            <a:ext cx="2240280" cy="960120"/>
          </a:xfrm>
          <a:prstGeom prst="chevron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34440" y="2148840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表层需求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246120" y="1847088"/>
            <a:ext cx="2240280" cy="960120"/>
          </a:xfrm>
          <a:prstGeom prst="chevron">
            <a:avLst/>
          </a:prstGeom>
          <a:solidFill>
            <a:srgbClr val="6F6CC8"/>
          </a:solidFill>
          <a:ln w="12700">
            <a:solidFill>
              <a:srgbClr val="6F6CC8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2148840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问题诊断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035040" y="1847088"/>
            <a:ext cx="2240280" cy="960120"/>
          </a:xfrm>
          <a:prstGeom prst="chevron">
            <a:avLst/>
          </a:prstGeom>
          <a:solidFill>
            <a:srgbClr val="8A80DB"/>
          </a:solidFill>
          <a:ln w="12700">
            <a:solidFill>
              <a:srgbClr val="8A80DB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2148840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产品匹配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823960" y="1847088"/>
            <a:ext cx="2240280" cy="960120"/>
          </a:xfrm>
          <a:prstGeom prst="chevron">
            <a:avLst/>
          </a:prstGeom>
          <a:solidFill>
            <a:srgbClr val="F1C232"/>
          </a:solidFill>
          <a:ln w="12700">
            <a:solidFill>
              <a:srgbClr val="F1C232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35440" y="2148840"/>
            <a:ext cx="1417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阶段目标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41248" y="3246120"/>
            <a:ext cx="2148840" cy="1417320"/>
          </a:xfrm>
          <a:prstGeom prst="roundRect">
            <a:avLst>
              <a:gd name="adj" fmla="val 516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3374136"/>
            <a:ext cx="18196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家长说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005840" y="3721608"/>
            <a:ext cx="1819656" cy="84124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“孩子成绩不好”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“需要补英语/数学”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“考试总是考不好”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46120" y="324612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10712" y="3374136"/>
            <a:ext cx="21854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查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410712" y="3721608"/>
            <a:ext cx="2185416" cy="84124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知识断层？语言不足？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作业管理？考试策略？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课程难度过高？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035040" y="324612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99632" y="3374136"/>
            <a:ext cx="21854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推荐组合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199632" y="3721608"/>
            <a:ext cx="2185416" cy="84124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同步辅导 + GPA管理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ELPAC/TOEFL/ISEE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衔接预习/标化冲刺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823960" y="3246120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88552" y="3374136"/>
            <a:ext cx="218541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呈现结果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988552" y="3721608"/>
            <a:ext cx="2185416" cy="84124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提分 / 稳定作业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跟上课堂 / 选课更稳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申请竞争力提升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14400" y="5486400"/>
            <a:ext cx="969264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培训要求：每一个培优类产品，都要回答“这个产品解决哪一种学习问题？”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7–12年级全科同步辅导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产品定位：查漏补缺、同步提升、提前预习、帮助学生跟上美高课程节奏。</a:t>
            </a:r>
            <a:endParaRPr lang="en-US" sz="1250" dirty="0"/>
          </a:p>
        </p:txBody>
      </p:sp>
      <p:pic>
        <p:nvPicPr>
          <p:cNvPr id="7" name="Image 0" descr="/mnt/data/高中同步辅导介绍单页 (2026 中文版)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3666" y="1691640"/>
            <a:ext cx="2295108" cy="32461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749808" y="1600200"/>
            <a:ext cx="31089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1728216"/>
            <a:ext cx="2779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适合学生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914400" y="2075688"/>
            <a:ext cx="277977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在校成绩不稳定；听得懂但考不好；作业拖延；某科长期偏弱；暑假需要预习衔接。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749808" y="2880360"/>
            <a:ext cx="31089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14400" y="3008376"/>
            <a:ext cx="2779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常见课程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914400" y="3355848"/>
            <a:ext cx="277977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英语、数学、科学、社会科学、计算机、经济、AP/Honors/CP 课程等。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160520" y="1600200"/>
            <a:ext cx="31089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325112" y="1728216"/>
            <a:ext cx="2779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课时建议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325112" y="2075688"/>
            <a:ext cx="277977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一学期内容：15–20 hr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一学年内容：30–40 hr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以诊断和目标倒推。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160520" y="2880360"/>
            <a:ext cx="310896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25112" y="3008376"/>
            <a:ext cx="27797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核心优势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4325112" y="3355848"/>
            <a:ext cx="2779776" cy="5212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运营美高，理解课程体系；教研资源强；师资有 AP 级别</a:t>
            </a:r>
            <a:r>
              <a:rPr lang="zh-CN" altLang="en-US" sz="10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阅卷退团队</a:t>
            </a:r>
            <a:r>
              <a:rPr lang="en-US" sz="10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；</a:t>
            </a:r>
            <a:r>
              <a:rPr lang="zh-CN" altLang="en-US" sz="10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学术顾问</a:t>
            </a:r>
            <a:r>
              <a:rPr lang="en-US" sz="102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避免学生走弯路。</a:t>
            </a:r>
            <a:endParaRPr lang="en-US" sz="1020" dirty="0"/>
          </a:p>
        </p:txBody>
      </p:sp>
      <p:sp>
        <p:nvSpPr>
          <p:cNvPr id="20" name="Shape 17"/>
          <p:cNvSpPr/>
          <p:nvPr/>
        </p:nvSpPr>
        <p:spPr>
          <a:xfrm>
            <a:off x="822960" y="4892040"/>
            <a:ext cx="6446520" cy="777240"/>
          </a:xfrm>
          <a:prstGeom prst="roundRect">
            <a:avLst>
              <a:gd name="adj" fmla="val 9412"/>
            </a:avLst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138928"/>
            <a:ext cx="59893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话术重点：先定位孩子为什么丢分，再决定</a:t>
            </a:r>
            <a:r>
              <a:rPr lang="zh-CN" altLang="en-US" sz="12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管理</a:t>
            </a:r>
            <a:r>
              <a:rPr lang="en-US" sz="12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、</a:t>
            </a:r>
            <a:r>
              <a:rPr lang="en-US" sz="12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同步、补基础、预习还是考试冲刺。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 管理：把“补课”升级为“学情监管”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产品定位：持续监控 + 及时干预 + 家校沟通 + 规划协同。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22392" y="2816352"/>
            <a:ext cx="1316736" cy="1316736"/>
          </a:xfrm>
          <a:prstGeom prst="ellipse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68696" y="3218688"/>
            <a:ext cx="1024128" cy="4754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Management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56816"/>
            <a:ext cx="25054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100小时 1对1课程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87552" y="2304288"/>
            <a:ext cx="2505456" cy="4754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可用于 CP / Honors / AP / SAT 等课程支持</a:t>
            </a:r>
            <a:endParaRPr lang="en-US" sz="970" dirty="0"/>
          </a:p>
        </p:txBody>
      </p:sp>
      <p:sp>
        <p:nvSpPr>
          <p:cNvPr id="12" name="Shape 10"/>
          <p:cNvSpPr/>
          <p:nvPr/>
        </p:nvSpPr>
        <p:spPr>
          <a:xfrm>
            <a:off x="4069080" y="150876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33672" y="1636776"/>
            <a:ext cx="25054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每周两次系统检查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233672" y="1984248"/>
            <a:ext cx="2505456" cy="4754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梳理作业、测试计划、成绩变化和薄弱点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7315200" y="182880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79792" y="1956816"/>
            <a:ext cx="25054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家校沟通辅助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479792" y="2304288"/>
            <a:ext cx="2505456" cy="4754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邮件沟通、成绩争取、Extra Credit / Retake机会</a:t>
            </a:r>
            <a:endParaRPr lang="en-US" sz="970" dirty="0"/>
          </a:p>
        </p:txBody>
      </p:sp>
      <p:sp>
        <p:nvSpPr>
          <p:cNvPr id="18" name="Shape 16"/>
          <p:cNvSpPr/>
          <p:nvPr/>
        </p:nvSpPr>
        <p:spPr>
          <a:xfrm>
            <a:off x="1417320" y="434340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81912" y="4471416"/>
            <a:ext cx="25054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作业答疑与考试准备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581912" y="4818888"/>
            <a:ext cx="2505456" cy="4754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作业卡点及时解决，重要考试前提前干预</a:t>
            </a:r>
            <a:endParaRPr lang="en-US" sz="970" dirty="0"/>
          </a:p>
        </p:txBody>
      </p:sp>
      <p:sp>
        <p:nvSpPr>
          <p:cNvPr id="21" name="Shape 19"/>
          <p:cNvSpPr/>
          <p:nvPr/>
        </p:nvSpPr>
        <p:spPr>
          <a:xfrm>
            <a:off x="6720840" y="434340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F4F4FB"/>
          </a:solidFill>
          <a:ln w="7620">
            <a:solidFill>
              <a:srgbClr val="C9CA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85432" y="4471416"/>
            <a:ext cx="250545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选课和标化规划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885432" y="4818888"/>
            <a:ext cx="2505456" cy="4754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结合目标院校/专业，避免课程难度和GPA失衡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1097280" y="5797296"/>
            <a:ext cx="98755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GPA管理卖点不是“多上课”，而是让家长看到：有人持续盯系统、发现问题、推动解决。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46304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2064" y="320040"/>
            <a:ext cx="73152" cy="292608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283464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667512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022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标化考试培训：先判断考试目的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704088" y="1225296"/>
            <a:ext cx="640080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同样是“考试”，背后的使用场景完全不同。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10835640" cy="438912"/>
          </a:xfrm>
          <a:prstGeom prst="rect">
            <a:avLst/>
          </a:prstGeom>
          <a:solidFill>
            <a:srgbClr val="4B4E95"/>
          </a:solidFill>
          <a:ln w="12700">
            <a:solidFill>
              <a:srgbClr val="4B4E9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1819656"/>
            <a:ext cx="11338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考试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039112" y="1819656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主要场景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050792" y="1819656"/>
            <a:ext cx="373989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要讲清楚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936992" y="1819656"/>
            <a:ext cx="351129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诊断重点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85800" y="2130552"/>
            <a:ext cx="10835640" cy="658368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95528" y="2295144"/>
            <a:ext cx="106070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SAT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075688" y="2295144"/>
            <a:ext cx="179222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高中升本科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87368" y="2295144"/>
            <a:ext cx="36667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美本申请竞争力、Top 50/30/20 对标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973568" y="2295144"/>
            <a:ext cx="34381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目标分数、弱项模块、备考周期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5800" y="2788920"/>
            <a:ext cx="10835640" cy="658368"/>
          </a:xfrm>
          <a:prstGeom prst="rect">
            <a:avLst/>
          </a:prstGeom>
          <a:solidFill>
            <a:srgbClr val="F4F4FB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2953512"/>
            <a:ext cx="106070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TOEFL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075688" y="2953512"/>
            <a:ext cx="179222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国际生/语言要求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087368" y="2953512"/>
            <a:ext cx="36667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大学或私校语言能力证明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973568" y="2953512"/>
            <a:ext cx="34381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是否真的需要、目标学校要求、学术英语基础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85800" y="3447288"/>
            <a:ext cx="10835640" cy="658368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5528" y="3611880"/>
            <a:ext cx="106070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ISEE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075688" y="3611880"/>
            <a:ext cx="179222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初升高私校申请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087368" y="3611880"/>
            <a:ext cx="36667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9–12年级私校入学考试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973568" y="3611880"/>
            <a:ext cx="34381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目标学校是否要求、Stanine目标、数学/词汇/阅读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85800" y="4105656"/>
            <a:ext cx="10835640" cy="658368"/>
          </a:xfrm>
          <a:prstGeom prst="rect">
            <a:avLst/>
          </a:prstGeom>
          <a:solidFill>
            <a:srgbClr val="F4F4FB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5528" y="4270248"/>
            <a:ext cx="106070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Duolingo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075688" y="4270248"/>
            <a:ext cx="179222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部分私校/语言证明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087368" y="4270248"/>
            <a:ext cx="36667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短周期语言成绩替代方案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973568" y="4270248"/>
            <a:ext cx="34381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目标学校接受度、当前语言水平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85800" y="4764024"/>
            <a:ext cx="10835640" cy="658368"/>
          </a:xfrm>
          <a:prstGeom prst="rect">
            <a:avLst/>
          </a:prstGeom>
          <a:solidFill>
            <a:srgbClr val="FFFFFF"/>
          </a:solidFill>
          <a:ln w="5080">
            <a:solidFill>
              <a:srgbClr val="C9CA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5528" y="4928616"/>
            <a:ext cx="106070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ELPAC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2075688" y="4928616"/>
            <a:ext cx="179222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加州公立新生/EL学生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087368" y="4928616"/>
            <a:ext cx="36667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影响ELD课程、选课和主课时间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973568" y="4928616"/>
            <a:ext cx="343814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2B2D4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听说读写弱项、是否接近reclassification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822960" y="5623560"/>
            <a:ext cx="10515600" cy="457200"/>
          </a:xfrm>
          <a:prstGeom prst="roundRect">
            <a:avLst>
              <a:gd name="adj" fmla="val 16000"/>
            </a:avLst>
          </a:prstGeom>
          <a:solidFill>
            <a:srgbClr val="E9EAF7"/>
          </a:solidFill>
          <a:ln w="12700">
            <a:solidFill>
              <a:srgbClr val="E9EAF7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51560" y="5769864"/>
            <a:ext cx="1005840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4B4E9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培训重点：不要让家长只问“考哪个”，要引导他们先确认“这个考试服务于哪个申请目标”。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10160">
            <a:solidFill>
              <a:srgbClr val="C9CAE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2920" y="6565392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Advisor Training System · Module 1 产品知识体系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11292840" y="6528816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C6F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5896</Words>
  <Application>WPS 演示</Application>
  <PresentationFormat>On-screen Show (16:9)</PresentationFormat>
  <Paragraphs>675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8" baseType="lpstr">
      <vt:lpstr>Arial</vt:lpstr>
      <vt:lpstr>宋体</vt:lpstr>
      <vt:lpstr>Wingdings</vt:lpstr>
      <vt:lpstr>Noto Sans CJK SC</vt:lpstr>
      <vt:lpstr>苹方-简</vt:lpstr>
      <vt:lpstr>Noto Sans CJK SC</vt:lpstr>
      <vt:lpstr>Noto Sans CJK SC</vt:lpstr>
      <vt:lpstr>微软雅黑</vt:lpstr>
      <vt:lpstr>汉仪旗黑</vt:lpstr>
      <vt:lpstr>宋体</vt:lpstr>
      <vt:lpstr>Arial Unicode MS</vt:lpstr>
      <vt:lpstr>等线</vt:lpstr>
      <vt:lpstr>Calibri</vt:lpstr>
      <vt:lpstr>Helvetica Neue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Novel Prep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Prep Advisor 培训系统 Module 1 产品知识体系</dc:title>
  <dc:creator>Novel Prep</dc:creator>
  <dc:subject>Advisor Training Module 1 Product Knowledge System</dc:subject>
  <cp:lastModifiedBy>zhanpengzheng</cp:lastModifiedBy>
  <cp:revision>4</cp:revision>
  <dcterms:created xsi:type="dcterms:W3CDTF">2026-05-29T21:20:51Z</dcterms:created>
  <dcterms:modified xsi:type="dcterms:W3CDTF">2026-05-29T21:20:51Z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2052-12.1.25897.25897</vt:lpwstr>
  </property>
  <property fmtid="{D5CDD505-2E9C-101B-9397-08002B2CF9AE}" pid="3" name="ICV">
    <vt:lpwstr>840F1991BFFE24477A68176AF8A3E3EF_43</vt:lpwstr>
  </property>
</Properties>
</file>