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OVEL_PREP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54864" cy="6858000"/>
          </a:xfrm>
          <a:prstGeom prst="rect">
            <a:avLst/>
          </a:prstGeom>
          <a:solidFill>
            <a:srgbClr val="FCA311"/>
          </a:solidFill>
          <a:ln w="12700">
            <a:solidFill>
              <a:srgbClr val="FCA311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5029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21792" y="1883664"/>
            <a:ext cx="56692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美本专业方向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全景介绍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58368" y="3456432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从专业大类、学院架构、课程能力到高中规划的完整解读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58368" y="3977640"/>
            <a:ext cx="2011680" cy="0"/>
          </a:xfrm>
          <a:prstGeom prst="line">
            <a:avLst/>
          </a:prstGeom>
          <a:noFill/>
          <a:ln w="50800">
            <a:solidFill>
              <a:srgbClr val="FCA3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4251960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Parents &amp; Students · Major Exploration Framework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10104120" y="5980176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100" b="1" dirty="0">
                <a:solidFill>
                  <a:srgbClr val="E2E8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教育 Education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关注知识如何被学习、传递、评估与改善。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12848"/>
            <a:ext cx="0" cy="694944"/>
          </a:xfrm>
          <a:prstGeom prst="line">
            <a:avLst/>
          </a:prstGeom>
          <a:noFill/>
          <a:ln w="38100">
            <a:solidFill>
              <a:srgbClr val="2A9D8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2104" y="2231136"/>
            <a:ext cx="4892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教育方向连接心理学、政策、数据与课程设计，适合关注“人如何学习与发展”的学生。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94944" y="3474720"/>
            <a:ext cx="411480" cy="0"/>
          </a:xfrm>
          <a:prstGeom prst="line">
            <a:avLst/>
          </a:prstGeom>
          <a:noFill/>
          <a:ln w="25400">
            <a:solidFill>
              <a:srgbClr val="2A9D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97864" y="340156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学习内容与核心训练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13232" y="3822192"/>
            <a:ext cx="498348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教育政策：学校制度、资源分配、教育公平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学习科学：认知、动机、课程设计、学习技术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评估与干预：如何用数据改善学习结果</a:t>
            </a:r>
            <a:endParaRPr lang="en-US" sz="1330" dirty="0"/>
          </a:p>
        </p:txBody>
      </p:sp>
      <p:sp>
        <p:nvSpPr>
          <p:cNvPr id="13" name="Shape 11"/>
          <p:cNvSpPr/>
          <p:nvPr/>
        </p:nvSpPr>
        <p:spPr>
          <a:xfrm>
            <a:off x="6400800" y="2377440"/>
            <a:ext cx="411480" cy="0"/>
          </a:xfrm>
          <a:prstGeom prst="line">
            <a:avLst/>
          </a:prstGeom>
          <a:noFill/>
          <a:ln w="25400">
            <a:solidFill>
              <a:srgbClr val="2A9D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03720" y="230428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代表路径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19088" y="2715768"/>
            <a:ext cx="489204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教育研究、课程设计、教育科技、学校管理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儿童发展、心理咨询、公共政策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适合学生：喜欢帮助他人成长，关注学习过程与社会影响</a:t>
            </a:r>
            <a:endParaRPr lang="en-US" sz="1330" dirty="0"/>
          </a:p>
        </p:txBody>
      </p:sp>
      <p:sp>
        <p:nvSpPr>
          <p:cNvPr id="16" name="Shape 14"/>
          <p:cNvSpPr/>
          <p:nvPr/>
        </p:nvSpPr>
        <p:spPr>
          <a:xfrm>
            <a:off x="6035040" y="2231136"/>
            <a:ext cx="0" cy="3611880"/>
          </a:xfrm>
          <a:prstGeom prst="line">
            <a:avLst/>
          </a:prstGeom>
          <a:noFill/>
          <a:ln w="15240">
            <a:solidFill>
              <a:srgbClr val="D6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19088" y="5559552"/>
            <a:ext cx="4754880" cy="530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高中建议：支教/辅导、课程设计项目、教育科技产品、青少年发展或心理学研究。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医学预科 Pre-Med Pathway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美国本科没有“临床医学”专业；Pre-Med 是课程与经历路径。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76656" y="2157984"/>
            <a:ext cx="0" cy="694944"/>
          </a:xfrm>
          <a:prstGeom prst="line">
            <a:avLst/>
          </a:prstGeom>
          <a:noFill/>
          <a:ln w="38100">
            <a:solidFill>
              <a:srgbClr val="E85D7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2176272"/>
            <a:ext cx="6766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Pre-Med 的核心不是“选一个医学专业”，而是在任何本科专业基础上完成医学院要求的科学课程与经历。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749808" y="3218688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49808" y="3685032"/>
            <a:ext cx="10698480" cy="0"/>
          </a:xfrm>
          <a:prstGeom prst="line">
            <a:avLst/>
          </a:prstGeom>
          <a:noFill/>
          <a:ln w="17780">
            <a:solidFill>
              <a:srgbClr val="1F4E7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49808" y="4151376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49808" y="4617720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" y="5084064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9808" y="5550408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49808" y="3218688"/>
            <a:ext cx="0" cy="233172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670048" y="3218688"/>
            <a:ext cx="0" cy="233172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448288" y="3218688"/>
            <a:ext cx="0" cy="233172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2960" y="3273552"/>
            <a:ext cx="1773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7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核心要求</a:t>
            </a:r>
            <a:endParaRPr lang="en-US" sz="1270" dirty="0"/>
          </a:p>
        </p:txBody>
      </p:sp>
      <p:sp>
        <p:nvSpPr>
          <p:cNvPr id="20" name="Text 18"/>
          <p:cNvSpPr/>
          <p:nvPr/>
        </p:nvSpPr>
        <p:spPr>
          <a:xfrm>
            <a:off x="2743200" y="3273552"/>
            <a:ext cx="8631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7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说明</a:t>
            </a:r>
            <a:endParaRPr lang="en-US" sz="1270" dirty="0"/>
          </a:p>
        </p:txBody>
      </p:sp>
      <p:sp>
        <p:nvSpPr>
          <p:cNvPr id="21" name="Text 19"/>
          <p:cNvSpPr/>
          <p:nvPr/>
        </p:nvSpPr>
        <p:spPr>
          <a:xfrm>
            <a:off x="822960" y="3739896"/>
            <a:ext cx="1773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课程清单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2743200" y="3739896"/>
            <a:ext cx="8631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普通化学、有机化学、生物化学、大学物理、遗传学、心理学等</a:t>
            </a:r>
            <a:endParaRPr lang="en-US" sz="1220" dirty="0"/>
          </a:p>
        </p:txBody>
      </p:sp>
      <p:sp>
        <p:nvSpPr>
          <p:cNvPr id="23" name="Text 21"/>
          <p:cNvSpPr/>
          <p:nvPr/>
        </p:nvSpPr>
        <p:spPr>
          <a:xfrm>
            <a:off x="822960" y="4206240"/>
            <a:ext cx="1773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GPA 标准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2743200" y="4206240"/>
            <a:ext cx="8631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医学院竞争极强，大学 GPA 需要非常接近满分</a:t>
            </a:r>
            <a:endParaRPr lang="en-US" sz="1220" dirty="0"/>
          </a:p>
        </p:txBody>
      </p:sp>
      <p:sp>
        <p:nvSpPr>
          <p:cNvPr id="25" name="Text 23"/>
          <p:cNvSpPr/>
          <p:nvPr/>
        </p:nvSpPr>
        <p:spPr>
          <a:xfrm>
            <a:off x="822960" y="4672584"/>
            <a:ext cx="1773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MCAT 考试</a:t>
            </a:r>
            <a:endParaRPr lang="en-US" sz="1220" dirty="0"/>
          </a:p>
        </p:txBody>
      </p:sp>
      <p:sp>
        <p:nvSpPr>
          <p:cNvPr id="26" name="Text 24"/>
          <p:cNvSpPr/>
          <p:nvPr/>
        </p:nvSpPr>
        <p:spPr>
          <a:xfrm>
            <a:off x="2743200" y="4672584"/>
            <a:ext cx="8631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综合考察生物、化学、物理、心理与批判性分析能力</a:t>
            </a:r>
            <a:endParaRPr lang="en-US" sz="1220" dirty="0"/>
          </a:p>
        </p:txBody>
      </p:sp>
      <p:sp>
        <p:nvSpPr>
          <p:cNvPr id="27" name="Text 25"/>
          <p:cNvSpPr/>
          <p:nvPr/>
        </p:nvSpPr>
        <p:spPr>
          <a:xfrm>
            <a:off x="822960" y="5138928"/>
            <a:ext cx="1773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经历积累</a:t>
            </a:r>
            <a:endParaRPr lang="en-US" sz="1220" dirty="0"/>
          </a:p>
        </p:txBody>
      </p:sp>
      <p:sp>
        <p:nvSpPr>
          <p:cNvPr id="28" name="Text 26"/>
          <p:cNvSpPr/>
          <p:nvPr/>
        </p:nvSpPr>
        <p:spPr>
          <a:xfrm>
            <a:off x="2743200" y="5138928"/>
            <a:ext cx="8631936" cy="3566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临床志愿、科研、shadowing、公共卫生或医学相关服务</a:t>
            </a:r>
            <a:endParaRPr lang="en-US" sz="1220" dirty="0"/>
          </a:p>
        </p:txBody>
      </p:sp>
      <p:sp>
        <p:nvSpPr>
          <p:cNvPr id="29" name="Text 27"/>
          <p:cNvSpPr/>
          <p:nvPr/>
        </p:nvSpPr>
        <p:spPr>
          <a:xfrm>
            <a:off x="777240" y="5806440"/>
            <a:ext cx="1014984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适合本科主修：MCB、Biochemistry、Neuroscience、Biology、Chemistry 等；也可以是非理科专业，但必须完成先修课。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法学预科 Pre-Law Pathway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美国本科不设法律学位；法学院看重强逻辑、强阅读与强写作。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76656" y="2157984"/>
            <a:ext cx="0" cy="694944"/>
          </a:xfrm>
          <a:prstGeom prst="line">
            <a:avLst/>
          </a:prstGeom>
          <a:noFill/>
          <a:ln w="38100">
            <a:solidFill>
              <a:srgbClr val="1F4E7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2176272"/>
            <a:ext cx="6583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Pre-Law 更像是一条能力准备线：严密逻辑、复杂文本阅读、论证写作与公共议题分析。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749808" y="3182112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49808" y="3661258"/>
            <a:ext cx="10698480" cy="0"/>
          </a:xfrm>
          <a:prstGeom prst="line">
            <a:avLst/>
          </a:prstGeom>
          <a:noFill/>
          <a:ln w="17780">
            <a:solidFill>
              <a:srgbClr val="1F4E7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49808" y="4140403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49808" y="4619549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9808" y="5098694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9808" y="5577840"/>
            <a:ext cx="1069848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49808" y="3182112"/>
            <a:ext cx="0" cy="239572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493008" y="3182112"/>
            <a:ext cx="0" cy="239572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448288" y="3182112"/>
            <a:ext cx="0" cy="2395728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2960" y="3236976"/>
            <a:ext cx="259689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7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建议本科方向</a:t>
            </a:r>
            <a:endParaRPr lang="en-US" sz="1270" dirty="0"/>
          </a:p>
        </p:txBody>
      </p:sp>
      <p:sp>
        <p:nvSpPr>
          <p:cNvPr id="20" name="Text 18"/>
          <p:cNvSpPr/>
          <p:nvPr/>
        </p:nvSpPr>
        <p:spPr>
          <a:xfrm>
            <a:off x="3566160" y="3236976"/>
            <a:ext cx="780897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7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为什么适合 Pre-Law</a:t>
            </a:r>
            <a:endParaRPr lang="en-US" sz="1270" dirty="0"/>
          </a:p>
        </p:txBody>
      </p:sp>
      <p:sp>
        <p:nvSpPr>
          <p:cNvPr id="21" name="Text 19"/>
          <p:cNvSpPr/>
          <p:nvPr/>
        </p:nvSpPr>
        <p:spPr>
          <a:xfrm>
            <a:off x="822960" y="3716122"/>
            <a:ext cx="259689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哲学 Philosophy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3566160" y="3716122"/>
            <a:ext cx="780897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训练形式逻辑、伦理推理与严密论证</a:t>
            </a:r>
            <a:endParaRPr lang="en-US" sz="1220" dirty="0"/>
          </a:p>
        </p:txBody>
      </p:sp>
      <p:sp>
        <p:nvSpPr>
          <p:cNvPr id="23" name="Text 21"/>
          <p:cNvSpPr/>
          <p:nvPr/>
        </p:nvSpPr>
        <p:spPr>
          <a:xfrm>
            <a:off x="822960" y="4195267"/>
            <a:ext cx="259689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政治学 Political Science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3566160" y="4195267"/>
            <a:ext cx="780897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理解权力结构、政策、国际关系与法律制度</a:t>
            </a:r>
            <a:endParaRPr lang="en-US" sz="1220" dirty="0"/>
          </a:p>
        </p:txBody>
      </p:sp>
      <p:sp>
        <p:nvSpPr>
          <p:cNvPr id="25" name="Text 23"/>
          <p:cNvSpPr/>
          <p:nvPr/>
        </p:nvSpPr>
        <p:spPr>
          <a:xfrm>
            <a:off x="822960" y="4674413"/>
            <a:ext cx="259689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历史 History</a:t>
            </a:r>
            <a:endParaRPr lang="en-US" sz="1220" dirty="0"/>
          </a:p>
        </p:txBody>
      </p:sp>
      <p:sp>
        <p:nvSpPr>
          <p:cNvPr id="26" name="Text 24"/>
          <p:cNvSpPr/>
          <p:nvPr/>
        </p:nvSpPr>
        <p:spPr>
          <a:xfrm>
            <a:off x="3566160" y="4674413"/>
            <a:ext cx="780897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从海量材料中提取因果关系与证据链</a:t>
            </a:r>
            <a:endParaRPr lang="en-US" sz="1220" dirty="0"/>
          </a:p>
        </p:txBody>
      </p:sp>
      <p:sp>
        <p:nvSpPr>
          <p:cNvPr id="27" name="Text 25"/>
          <p:cNvSpPr/>
          <p:nvPr/>
        </p:nvSpPr>
        <p:spPr>
          <a:xfrm>
            <a:off x="822960" y="5153558"/>
            <a:ext cx="259689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英语/文学/经济等</a:t>
            </a:r>
            <a:endParaRPr lang="en-US" sz="1220" dirty="0"/>
          </a:p>
        </p:txBody>
      </p:sp>
      <p:sp>
        <p:nvSpPr>
          <p:cNvPr id="28" name="Text 26"/>
          <p:cNvSpPr/>
          <p:nvPr/>
        </p:nvSpPr>
        <p:spPr>
          <a:xfrm>
            <a:off x="3566160" y="5153558"/>
            <a:ext cx="7808976" cy="36941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只要能证明阅读、写作、分析和高 GPA，都可以成为路径</a:t>
            </a:r>
            <a:endParaRPr lang="en-US" sz="1220" dirty="0"/>
          </a:p>
        </p:txBody>
      </p:sp>
      <p:sp>
        <p:nvSpPr>
          <p:cNvPr id="29" name="Text 27"/>
          <p:cNvSpPr/>
          <p:nvPr/>
        </p:nvSpPr>
        <p:spPr>
          <a:xfrm>
            <a:off x="777240" y="5806440"/>
            <a:ext cx="978408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关键指标：大学高 GPA + 高 LSAT + 高质量写作/研究/公共服务经历。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学院架构会影响申请策略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同一个专业名字，在不同大学可能属于不同学院，也可能对应不同录取难度。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76656" y="224028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76656" y="2907792"/>
            <a:ext cx="10835640" cy="0"/>
          </a:xfrm>
          <a:prstGeom prst="line">
            <a:avLst/>
          </a:prstGeom>
          <a:noFill/>
          <a:ln w="17780">
            <a:solidFill>
              <a:srgbClr val="1F4E7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76656" y="3575304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76656" y="4242816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76656" y="4910328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6656" y="557784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76656" y="2240280"/>
            <a:ext cx="0" cy="33375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739896" y="2240280"/>
            <a:ext cx="0" cy="33375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77456" y="2240280"/>
            <a:ext cx="0" cy="33375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1512296" y="2240280"/>
            <a:ext cx="0" cy="33375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9808" y="2295144"/>
            <a:ext cx="29169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9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学院类型</a:t>
            </a:r>
            <a:endParaRPr lang="en-US" sz="1190" dirty="0"/>
          </a:p>
        </p:txBody>
      </p:sp>
      <p:sp>
        <p:nvSpPr>
          <p:cNvPr id="19" name="Text 17"/>
          <p:cNvSpPr/>
          <p:nvPr/>
        </p:nvSpPr>
        <p:spPr>
          <a:xfrm>
            <a:off x="3813048" y="2295144"/>
            <a:ext cx="319125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9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典型专业</a:t>
            </a:r>
            <a:endParaRPr lang="en-US" sz="1190" dirty="0"/>
          </a:p>
        </p:txBody>
      </p:sp>
      <p:sp>
        <p:nvSpPr>
          <p:cNvPr id="20" name="Text 18"/>
          <p:cNvSpPr/>
          <p:nvPr/>
        </p:nvSpPr>
        <p:spPr>
          <a:xfrm>
            <a:off x="7150608" y="2295144"/>
            <a:ext cx="42885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9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申请提醒</a:t>
            </a:r>
            <a:endParaRPr lang="en-US" sz="1190" dirty="0"/>
          </a:p>
        </p:txBody>
      </p:sp>
      <p:sp>
        <p:nvSpPr>
          <p:cNvPr id="21" name="Text 19"/>
          <p:cNvSpPr/>
          <p:nvPr/>
        </p:nvSpPr>
        <p:spPr>
          <a:xfrm>
            <a:off x="749808" y="2962656"/>
            <a:ext cx="29169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文理学院 College of Arts &amp; Sciences</a:t>
            </a:r>
            <a:endParaRPr lang="en-US" sz="1140" dirty="0"/>
          </a:p>
        </p:txBody>
      </p:sp>
      <p:sp>
        <p:nvSpPr>
          <p:cNvPr id="22" name="Text 20"/>
          <p:cNvSpPr/>
          <p:nvPr/>
        </p:nvSpPr>
        <p:spPr>
          <a:xfrm>
            <a:off x="3813048" y="2962656"/>
            <a:ext cx="319125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文科、社科、理科、部分 CS/Stats</a:t>
            </a:r>
            <a:endParaRPr lang="en-US" sz="1140" dirty="0"/>
          </a:p>
        </p:txBody>
      </p:sp>
      <p:sp>
        <p:nvSpPr>
          <p:cNvPr id="23" name="Text 21"/>
          <p:cNvSpPr/>
          <p:nvPr/>
        </p:nvSpPr>
        <p:spPr>
          <a:xfrm>
            <a:off x="7150608" y="2962656"/>
            <a:ext cx="42885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通常覆盖面最广；适合探索型学生，但热门专业仍可能有门槛</a:t>
            </a:r>
            <a:endParaRPr lang="en-US" sz="1140" dirty="0"/>
          </a:p>
        </p:txBody>
      </p:sp>
      <p:sp>
        <p:nvSpPr>
          <p:cNvPr id="24" name="Text 22"/>
          <p:cNvSpPr/>
          <p:nvPr/>
        </p:nvSpPr>
        <p:spPr>
          <a:xfrm>
            <a:off x="749808" y="3630168"/>
            <a:ext cx="29169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工程学院 School/College of Engineering</a:t>
            </a:r>
            <a:endParaRPr lang="en-US" sz="1140" dirty="0"/>
          </a:p>
        </p:txBody>
      </p:sp>
      <p:sp>
        <p:nvSpPr>
          <p:cNvPr id="25" name="Text 23"/>
          <p:cNvSpPr/>
          <p:nvPr/>
        </p:nvSpPr>
        <p:spPr>
          <a:xfrm>
            <a:off x="3813048" y="3630168"/>
            <a:ext cx="319125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EECS、CS、ME、BioE、Civil/Environmental</a:t>
            </a:r>
            <a:endParaRPr lang="en-US" sz="1140" dirty="0"/>
          </a:p>
        </p:txBody>
      </p:sp>
      <p:sp>
        <p:nvSpPr>
          <p:cNvPr id="26" name="Text 24"/>
          <p:cNvSpPr/>
          <p:nvPr/>
        </p:nvSpPr>
        <p:spPr>
          <a:xfrm>
            <a:off x="7150608" y="3630168"/>
            <a:ext cx="42885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常需直接申请，课程强度与录取竞争更高</a:t>
            </a:r>
            <a:endParaRPr lang="en-US" sz="1140" dirty="0"/>
          </a:p>
        </p:txBody>
      </p:sp>
      <p:sp>
        <p:nvSpPr>
          <p:cNvPr id="27" name="Text 25"/>
          <p:cNvSpPr/>
          <p:nvPr/>
        </p:nvSpPr>
        <p:spPr>
          <a:xfrm>
            <a:off x="749808" y="4297680"/>
            <a:ext cx="29169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商学院 School of Business</a:t>
            </a:r>
            <a:endParaRPr lang="en-US" sz="1140" dirty="0"/>
          </a:p>
        </p:txBody>
      </p:sp>
      <p:sp>
        <p:nvSpPr>
          <p:cNvPr id="28" name="Text 26"/>
          <p:cNvSpPr/>
          <p:nvPr/>
        </p:nvSpPr>
        <p:spPr>
          <a:xfrm>
            <a:off x="3813048" y="4297680"/>
            <a:ext cx="319125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Finance、Accounting、Business Analytics、Marketing</a:t>
            </a:r>
            <a:endParaRPr lang="en-US" sz="1140" dirty="0"/>
          </a:p>
        </p:txBody>
      </p:sp>
      <p:sp>
        <p:nvSpPr>
          <p:cNvPr id="29" name="Text 27"/>
          <p:cNvSpPr/>
          <p:nvPr/>
        </p:nvSpPr>
        <p:spPr>
          <a:xfrm>
            <a:off x="7150608" y="4297680"/>
            <a:ext cx="42885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有些学校本科直申，有些大二校内转入</a:t>
            </a:r>
            <a:endParaRPr lang="en-US" sz="1140" dirty="0"/>
          </a:p>
        </p:txBody>
      </p:sp>
      <p:sp>
        <p:nvSpPr>
          <p:cNvPr id="30" name="Text 28"/>
          <p:cNvSpPr/>
          <p:nvPr/>
        </p:nvSpPr>
        <p:spPr>
          <a:xfrm>
            <a:off x="749808" y="4965192"/>
            <a:ext cx="29169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教育学院 / 职业研究生院</a:t>
            </a:r>
            <a:endParaRPr lang="en-US" sz="1140" dirty="0"/>
          </a:p>
        </p:txBody>
      </p:sp>
      <p:sp>
        <p:nvSpPr>
          <p:cNvPr id="31" name="Text 29"/>
          <p:cNvSpPr/>
          <p:nvPr/>
        </p:nvSpPr>
        <p:spPr>
          <a:xfrm>
            <a:off x="3813048" y="4965192"/>
            <a:ext cx="319125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Education / Medicine / Law</a:t>
            </a:r>
            <a:endParaRPr lang="en-US" sz="1140" dirty="0"/>
          </a:p>
        </p:txBody>
      </p:sp>
      <p:sp>
        <p:nvSpPr>
          <p:cNvPr id="32" name="Text 30"/>
          <p:cNvSpPr/>
          <p:nvPr/>
        </p:nvSpPr>
        <p:spPr>
          <a:xfrm>
            <a:off x="7150608" y="4965192"/>
            <a:ext cx="4288536" cy="5577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本科多为准备路径，研究生阶段才进入职业学位</a:t>
            </a:r>
            <a:endParaRPr lang="en-US" sz="1140" dirty="0"/>
          </a:p>
        </p:txBody>
      </p:sp>
      <p:sp>
        <p:nvSpPr>
          <p:cNvPr id="33" name="Text 31"/>
          <p:cNvSpPr/>
          <p:nvPr/>
        </p:nvSpPr>
        <p:spPr>
          <a:xfrm>
            <a:off x="713232" y="5833872"/>
            <a:ext cx="1033272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咨询时必须确认：学生申请的是哪个学院、是否 direct admit、是否有校内转专业限制、是否需要作品集或额外材料。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跨学科时代：专业不再是单一路线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很多热门方向本质上是多个学科能力的组合。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76656" y="214884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76656" y="2796540"/>
            <a:ext cx="10835640" cy="0"/>
          </a:xfrm>
          <a:prstGeom prst="line">
            <a:avLst/>
          </a:prstGeom>
          <a:noFill/>
          <a:ln w="17780">
            <a:solidFill>
              <a:srgbClr val="1F4E7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76656" y="344424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76656" y="409194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76656" y="473964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6656" y="538734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76656" y="603504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76656" y="2148840"/>
            <a:ext cx="0" cy="388620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145536" y="2148840"/>
            <a:ext cx="0" cy="388620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031736" y="2148840"/>
            <a:ext cx="0" cy="388620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512296" y="2148840"/>
            <a:ext cx="0" cy="388620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9808" y="2203704"/>
            <a:ext cx="232257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7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目标方向</a:t>
            </a:r>
            <a:endParaRPr lang="en-US" sz="1170" dirty="0"/>
          </a:p>
        </p:txBody>
      </p:sp>
      <p:sp>
        <p:nvSpPr>
          <p:cNvPr id="20" name="Text 18"/>
          <p:cNvSpPr/>
          <p:nvPr/>
        </p:nvSpPr>
        <p:spPr>
          <a:xfrm>
            <a:off x="3218688" y="2203704"/>
            <a:ext cx="373989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7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能力组合</a:t>
            </a:r>
            <a:endParaRPr lang="en-US" sz="1170" dirty="0"/>
          </a:p>
        </p:txBody>
      </p:sp>
      <p:sp>
        <p:nvSpPr>
          <p:cNvPr id="21" name="Text 19"/>
          <p:cNvSpPr/>
          <p:nvPr/>
        </p:nvSpPr>
        <p:spPr>
          <a:xfrm>
            <a:off x="7104888" y="2203704"/>
            <a:ext cx="433425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7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高中可以做什么</a:t>
            </a:r>
            <a:endParaRPr lang="en-US" sz="1170" dirty="0"/>
          </a:p>
        </p:txBody>
      </p:sp>
      <p:sp>
        <p:nvSpPr>
          <p:cNvPr id="22" name="Text 20"/>
          <p:cNvSpPr/>
          <p:nvPr/>
        </p:nvSpPr>
        <p:spPr>
          <a:xfrm>
            <a:off x="749808" y="2851404"/>
            <a:ext cx="232257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Cognitive Science</a:t>
            </a:r>
            <a:endParaRPr lang="en-US" sz="1120" dirty="0"/>
          </a:p>
        </p:txBody>
      </p:sp>
      <p:sp>
        <p:nvSpPr>
          <p:cNvPr id="23" name="Text 21"/>
          <p:cNvSpPr/>
          <p:nvPr/>
        </p:nvSpPr>
        <p:spPr>
          <a:xfrm>
            <a:off x="3218688" y="2851404"/>
            <a:ext cx="373989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心理学 + 计算机 + 语言学 + 神经科学</a:t>
            </a:r>
            <a:endParaRPr lang="en-US" sz="1120" dirty="0"/>
          </a:p>
        </p:txBody>
      </p:sp>
      <p:sp>
        <p:nvSpPr>
          <p:cNvPr id="24" name="Text 22"/>
          <p:cNvSpPr/>
          <p:nvPr/>
        </p:nvSpPr>
        <p:spPr>
          <a:xfrm>
            <a:off x="7104888" y="2851404"/>
            <a:ext cx="433425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行为数据项目、AI/UX、心理学研究、产品体验分析</a:t>
            </a:r>
            <a:endParaRPr lang="en-US" sz="1120" dirty="0"/>
          </a:p>
        </p:txBody>
      </p:sp>
      <p:sp>
        <p:nvSpPr>
          <p:cNvPr id="25" name="Text 23"/>
          <p:cNvSpPr/>
          <p:nvPr/>
        </p:nvSpPr>
        <p:spPr>
          <a:xfrm>
            <a:off x="749808" y="3499104"/>
            <a:ext cx="232257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Data Science / AI</a:t>
            </a:r>
            <a:endParaRPr lang="en-US" sz="1120" dirty="0"/>
          </a:p>
        </p:txBody>
      </p:sp>
      <p:sp>
        <p:nvSpPr>
          <p:cNvPr id="26" name="Text 24"/>
          <p:cNvSpPr/>
          <p:nvPr/>
        </p:nvSpPr>
        <p:spPr>
          <a:xfrm>
            <a:off x="3218688" y="3499104"/>
            <a:ext cx="373989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数学统计 + 编程 + 领域问题</a:t>
            </a:r>
            <a:endParaRPr lang="en-US" sz="1120" dirty="0"/>
          </a:p>
        </p:txBody>
      </p:sp>
      <p:sp>
        <p:nvSpPr>
          <p:cNvPr id="27" name="Text 25"/>
          <p:cNvSpPr/>
          <p:nvPr/>
        </p:nvSpPr>
        <p:spPr>
          <a:xfrm>
            <a:off x="7104888" y="3499104"/>
            <a:ext cx="433425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 Stats/CSA、数据项目、科研、算法作品</a:t>
            </a:r>
            <a:endParaRPr lang="en-US" sz="1120" dirty="0"/>
          </a:p>
        </p:txBody>
      </p:sp>
      <p:sp>
        <p:nvSpPr>
          <p:cNvPr id="28" name="Text 26"/>
          <p:cNvSpPr/>
          <p:nvPr/>
        </p:nvSpPr>
        <p:spPr>
          <a:xfrm>
            <a:off x="749808" y="4146804"/>
            <a:ext cx="232257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Public Policy</a:t>
            </a:r>
            <a:endParaRPr lang="en-US" sz="1120" dirty="0"/>
          </a:p>
        </p:txBody>
      </p:sp>
      <p:sp>
        <p:nvSpPr>
          <p:cNvPr id="29" name="Text 27"/>
          <p:cNvSpPr/>
          <p:nvPr/>
        </p:nvSpPr>
        <p:spPr>
          <a:xfrm>
            <a:off x="3218688" y="4146804"/>
            <a:ext cx="373989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政治学 + 经济 + 统计 + 写作</a:t>
            </a:r>
            <a:endParaRPr lang="en-US" sz="1120" dirty="0"/>
          </a:p>
        </p:txBody>
      </p:sp>
      <p:sp>
        <p:nvSpPr>
          <p:cNvPr id="30" name="Text 28"/>
          <p:cNvSpPr/>
          <p:nvPr/>
        </p:nvSpPr>
        <p:spPr>
          <a:xfrm>
            <a:off x="7104888" y="4146804"/>
            <a:ext cx="433425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政策研究、社区调研、辩论、论文与公益项目</a:t>
            </a:r>
            <a:endParaRPr lang="en-US" sz="1120" dirty="0"/>
          </a:p>
        </p:txBody>
      </p:sp>
      <p:sp>
        <p:nvSpPr>
          <p:cNvPr id="31" name="Text 29"/>
          <p:cNvSpPr/>
          <p:nvPr/>
        </p:nvSpPr>
        <p:spPr>
          <a:xfrm>
            <a:off x="749808" y="4794504"/>
            <a:ext cx="232257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Business Analytics</a:t>
            </a:r>
            <a:endParaRPr lang="en-US" sz="1120" dirty="0"/>
          </a:p>
        </p:txBody>
      </p:sp>
      <p:sp>
        <p:nvSpPr>
          <p:cNvPr id="32" name="Text 30"/>
          <p:cNvSpPr/>
          <p:nvPr/>
        </p:nvSpPr>
        <p:spPr>
          <a:xfrm>
            <a:off x="3218688" y="4794504"/>
            <a:ext cx="373989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商科 + 统计 + 数据可视化 + 沟通</a:t>
            </a:r>
            <a:endParaRPr lang="en-US" sz="1120" dirty="0"/>
          </a:p>
        </p:txBody>
      </p:sp>
      <p:sp>
        <p:nvSpPr>
          <p:cNvPr id="33" name="Text 31"/>
          <p:cNvSpPr/>
          <p:nvPr/>
        </p:nvSpPr>
        <p:spPr>
          <a:xfrm>
            <a:off x="7104888" y="4794504"/>
            <a:ext cx="433425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市场调研、财务分析、数据 dashboard、创业项目</a:t>
            </a:r>
            <a:endParaRPr lang="en-US" sz="1120" dirty="0"/>
          </a:p>
        </p:txBody>
      </p:sp>
      <p:sp>
        <p:nvSpPr>
          <p:cNvPr id="34" name="Text 32"/>
          <p:cNvSpPr/>
          <p:nvPr/>
        </p:nvSpPr>
        <p:spPr>
          <a:xfrm>
            <a:off x="749808" y="5442204"/>
            <a:ext cx="232257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Biomedical Engineering</a:t>
            </a:r>
            <a:endParaRPr lang="en-US" sz="1120" dirty="0"/>
          </a:p>
        </p:txBody>
      </p:sp>
      <p:sp>
        <p:nvSpPr>
          <p:cNvPr id="35" name="Text 33"/>
          <p:cNvSpPr/>
          <p:nvPr/>
        </p:nvSpPr>
        <p:spPr>
          <a:xfrm>
            <a:off x="3218688" y="5442204"/>
            <a:ext cx="373989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生物 + 化学 + 物理 + 工程设计</a:t>
            </a:r>
            <a:endParaRPr lang="en-US" sz="1120" dirty="0"/>
          </a:p>
        </p:txBody>
      </p:sp>
      <p:sp>
        <p:nvSpPr>
          <p:cNvPr id="36" name="Text 34"/>
          <p:cNvSpPr/>
          <p:nvPr/>
        </p:nvSpPr>
        <p:spPr>
          <a:xfrm>
            <a:off x="7104888" y="5442204"/>
            <a:ext cx="4334256" cy="5379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Bio/Chem/Physics、实验室、工程原型、医学相关服务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高中阶段如何为专业方向做准备？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课程、活动和作品都要服务于同一个申请故事。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9808" y="2148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17320" y="2130552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课程选择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337560" y="2148840"/>
            <a:ext cx="7589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AP/ Honors/ Dual Enrollment 与专业能力一致：数学、科学、写作、统计、经济、计算机等。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49808" y="2651760"/>
            <a:ext cx="10149840" cy="0"/>
          </a:xfrm>
          <a:prstGeom prst="line">
            <a:avLst/>
          </a:prstGeom>
          <a:noFill/>
          <a:ln w="1016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3081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9D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17320" y="30632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学术输出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337560" y="3081528"/>
            <a:ext cx="7589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研究论文、项目报告、作品集、竞赛成果、数据分析或工程原型。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49808" y="3584448"/>
            <a:ext cx="10149840" cy="0"/>
          </a:xfrm>
          <a:prstGeom prst="line">
            <a:avLst/>
          </a:prstGeom>
          <a:noFill/>
          <a:ln w="1016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40142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CA3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417320" y="3995928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真实场景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3337560" y="4014216"/>
            <a:ext cx="7589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实习、志愿、shadowing、社区调研、公司轮岗、实验室经历。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49808" y="4517136"/>
            <a:ext cx="10149840" cy="0"/>
          </a:xfrm>
          <a:prstGeom prst="line">
            <a:avLst/>
          </a:prstGeom>
          <a:noFill/>
          <a:ln w="1016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494690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61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417320" y="4928616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叙事整合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3337560" y="4946904"/>
            <a:ext cx="7589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把兴趣、课程、项目、影响力写成连贯的申请主线。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749808" y="5449824"/>
            <a:ext cx="10149840" cy="0"/>
          </a:xfrm>
          <a:prstGeom prst="line">
            <a:avLst/>
          </a:prstGeom>
          <a:noFill/>
          <a:ln w="1016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49808" y="6016752"/>
            <a:ext cx="10607040" cy="38404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核心原则：不要为了“看起来丰富”堆活动，而是围绕专业方向形成可解释、可验证、可持续的成长轨迹。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 专业探索咨询流程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让学生从“我喜欢什么”走向“我能证明什么”。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804672" y="2788920"/>
            <a:ext cx="1097280" cy="0"/>
          </a:xfrm>
          <a:prstGeom prst="line">
            <a:avLst/>
          </a:prstGeom>
          <a:noFill/>
          <a:ln w="1905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04672" y="233172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04672" y="290779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诊断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04672" y="3456432"/>
            <a:ext cx="1783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兴趣、成绩、课程基础、家庭期待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2980944" y="2788920"/>
            <a:ext cx="1097280" cy="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980944" y="233172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9D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980944" y="290779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定位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980944" y="3456432"/>
            <a:ext cx="1783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专业大类与可能学院路径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157216" y="2788920"/>
            <a:ext cx="1097280" cy="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57216" y="233172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CA3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157216" y="290779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验证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157216" y="3456432"/>
            <a:ext cx="1783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课程、项目、阅读、实习与输出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7333488" y="2788920"/>
            <a:ext cx="1097280" cy="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33488" y="233172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B61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333488" y="290779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规划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333488" y="3456432"/>
            <a:ext cx="1783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9–12年级课程、活动、标化与申请节奏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9509760" y="2788920"/>
            <a:ext cx="1097280" cy="0"/>
          </a:xfrm>
          <a:prstGeom prst="line">
            <a:avLst/>
          </a:prstGeom>
          <a:noFill/>
          <a:ln w="19050">
            <a:solidFill>
              <a:srgbClr val="CBD5E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509760" y="233172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5D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509760" y="290779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包装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9509760" y="3456432"/>
            <a:ext cx="1783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文书主线、简历、作品与推荐信素材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1024128" y="2743200"/>
            <a:ext cx="8961120" cy="0"/>
          </a:xfrm>
          <a:prstGeom prst="line">
            <a:avLst/>
          </a:prstGeom>
          <a:noFill/>
          <a:ln w="15240">
            <a:solidFill>
              <a:srgbClr val="CBD5E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77240" y="5257800"/>
            <a:ext cx="10561320" cy="5669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家长沟通重点：我们不是替学生“押一个热门专业”，而是帮助学生找到最能长期投入、并且能在申请中被清楚证明的方向。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 可提供的专业规划支持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从专业认知到申请执行，形成完整闭环。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76656" y="219456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76656" y="2880360"/>
            <a:ext cx="10835640" cy="0"/>
          </a:xfrm>
          <a:prstGeom prst="line">
            <a:avLst/>
          </a:prstGeom>
          <a:noFill/>
          <a:ln w="17780">
            <a:solidFill>
              <a:srgbClr val="1F4E7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76656" y="356616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76656" y="425196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76656" y="493776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6656" y="562356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76656" y="2194560"/>
            <a:ext cx="0" cy="342900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62656" y="2194560"/>
            <a:ext cx="0" cy="342900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46136" y="2194560"/>
            <a:ext cx="0" cy="342900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1512296" y="2194560"/>
            <a:ext cx="0" cy="342900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9808" y="2249424"/>
            <a:ext cx="213969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服务模块</a:t>
            </a:r>
            <a:endParaRPr lang="en-US" sz="1230" dirty="0"/>
          </a:p>
        </p:txBody>
      </p:sp>
      <p:sp>
        <p:nvSpPr>
          <p:cNvPr id="19" name="Text 17"/>
          <p:cNvSpPr/>
          <p:nvPr/>
        </p:nvSpPr>
        <p:spPr>
          <a:xfrm>
            <a:off x="3035808" y="2249424"/>
            <a:ext cx="483717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支持内容</a:t>
            </a:r>
            <a:endParaRPr lang="en-US" sz="1230" dirty="0"/>
          </a:p>
        </p:txBody>
      </p:sp>
      <p:sp>
        <p:nvSpPr>
          <p:cNvPr id="20" name="Text 18"/>
          <p:cNvSpPr/>
          <p:nvPr/>
        </p:nvSpPr>
        <p:spPr>
          <a:xfrm>
            <a:off x="8019288" y="2249424"/>
            <a:ext cx="341985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3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交付结果</a:t>
            </a:r>
            <a:endParaRPr lang="en-US" sz="1230" dirty="0"/>
          </a:p>
        </p:txBody>
      </p:sp>
      <p:sp>
        <p:nvSpPr>
          <p:cNvPr id="21" name="Text 19"/>
          <p:cNvSpPr/>
          <p:nvPr/>
        </p:nvSpPr>
        <p:spPr>
          <a:xfrm>
            <a:off x="749808" y="2935224"/>
            <a:ext cx="213969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专业探索</a:t>
            </a:r>
            <a:endParaRPr lang="en-US" sz="1180" dirty="0"/>
          </a:p>
        </p:txBody>
      </p:sp>
      <p:sp>
        <p:nvSpPr>
          <p:cNvPr id="22" name="Text 20"/>
          <p:cNvSpPr/>
          <p:nvPr/>
        </p:nvSpPr>
        <p:spPr>
          <a:xfrm>
            <a:off x="3035808" y="2935224"/>
            <a:ext cx="483717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兴趣访谈、能力评估、专业大类讲解、目标学院分析</a:t>
            </a:r>
            <a:endParaRPr lang="en-US" sz="1180" dirty="0"/>
          </a:p>
        </p:txBody>
      </p:sp>
      <p:sp>
        <p:nvSpPr>
          <p:cNvPr id="23" name="Text 21"/>
          <p:cNvSpPr/>
          <p:nvPr/>
        </p:nvSpPr>
        <p:spPr>
          <a:xfrm>
            <a:off x="8019288" y="2935224"/>
            <a:ext cx="341985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专业方向初筛与长期规划建议</a:t>
            </a:r>
            <a:endParaRPr lang="en-US" sz="1180" dirty="0"/>
          </a:p>
        </p:txBody>
      </p:sp>
      <p:sp>
        <p:nvSpPr>
          <p:cNvPr id="24" name="Text 22"/>
          <p:cNvSpPr/>
          <p:nvPr/>
        </p:nvSpPr>
        <p:spPr>
          <a:xfrm>
            <a:off x="749808" y="3621024"/>
            <a:ext cx="213969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课程规划</a:t>
            </a:r>
            <a:endParaRPr lang="en-US" sz="1180" dirty="0"/>
          </a:p>
        </p:txBody>
      </p:sp>
      <p:sp>
        <p:nvSpPr>
          <p:cNvPr id="25" name="Text 23"/>
          <p:cNvSpPr/>
          <p:nvPr/>
        </p:nvSpPr>
        <p:spPr>
          <a:xfrm>
            <a:off x="3035808" y="3621024"/>
            <a:ext cx="483717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高中课程/AP/同步辅导/桥梁课程/标化节奏</a:t>
            </a:r>
            <a:endParaRPr lang="en-US" sz="1180" dirty="0"/>
          </a:p>
        </p:txBody>
      </p:sp>
      <p:sp>
        <p:nvSpPr>
          <p:cNvPr id="26" name="Text 24"/>
          <p:cNvSpPr/>
          <p:nvPr/>
        </p:nvSpPr>
        <p:spPr>
          <a:xfrm>
            <a:off x="8019288" y="3621024"/>
            <a:ext cx="341985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9–12年级课程路径图</a:t>
            </a:r>
            <a:endParaRPr lang="en-US" sz="1180" dirty="0"/>
          </a:p>
        </p:txBody>
      </p:sp>
      <p:sp>
        <p:nvSpPr>
          <p:cNvPr id="27" name="Text 25"/>
          <p:cNvSpPr/>
          <p:nvPr/>
        </p:nvSpPr>
        <p:spPr>
          <a:xfrm>
            <a:off x="749808" y="4306824"/>
            <a:ext cx="213969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活动与项目</a:t>
            </a:r>
            <a:endParaRPr lang="en-US" sz="1180" dirty="0"/>
          </a:p>
        </p:txBody>
      </p:sp>
      <p:sp>
        <p:nvSpPr>
          <p:cNvPr id="28" name="Text 26"/>
          <p:cNvSpPr/>
          <p:nvPr/>
        </p:nvSpPr>
        <p:spPr>
          <a:xfrm>
            <a:off x="3035808" y="4306824"/>
            <a:ext cx="483717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科研、实习、竞赛、社团、公益、作品集设计</a:t>
            </a:r>
            <a:endParaRPr lang="en-US" sz="1180" dirty="0"/>
          </a:p>
        </p:txBody>
      </p:sp>
      <p:sp>
        <p:nvSpPr>
          <p:cNvPr id="29" name="Text 27"/>
          <p:cNvSpPr/>
          <p:nvPr/>
        </p:nvSpPr>
        <p:spPr>
          <a:xfrm>
            <a:off x="8019288" y="4306824"/>
            <a:ext cx="341985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可写入申请的成果与故事素材</a:t>
            </a:r>
            <a:endParaRPr lang="en-US" sz="1180" dirty="0"/>
          </a:p>
        </p:txBody>
      </p:sp>
      <p:sp>
        <p:nvSpPr>
          <p:cNvPr id="30" name="Text 28"/>
          <p:cNvSpPr/>
          <p:nvPr/>
        </p:nvSpPr>
        <p:spPr>
          <a:xfrm>
            <a:off x="749808" y="4992624"/>
            <a:ext cx="213969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申请策略</a:t>
            </a:r>
            <a:endParaRPr lang="en-US" sz="1180" dirty="0"/>
          </a:p>
        </p:txBody>
      </p:sp>
      <p:sp>
        <p:nvSpPr>
          <p:cNvPr id="31" name="Text 29"/>
          <p:cNvSpPr/>
          <p:nvPr/>
        </p:nvSpPr>
        <p:spPr>
          <a:xfrm>
            <a:off x="3035808" y="4992624"/>
            <a:ext cx="483717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学校清单、文书主线、推荐信材料、面试准备</a:t>
            </a:r>
            <a:endParaRPr lang="en-US" sz="1180" dirty="0"/>
          </a:p>
        </p:txBody>
      </p:sp>
      <p:sp>
        <p:nvSpPr>
          <p:cNvPr id="32" name="Text 30"/>
          <p:cNvSpPr/>
          <p:nvPr/>
        </p:nvSpPr>
        <p:spPr>
          <a:xfrm>
            <a:off x="8019288" y="4992624"/>
            <a:ext cx="3419856" cy="5760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专业一致的申请叙事与执行计划</a:t>
            </a:r>
            <a:endParaRPr lang="en-US" sz="1180" dirty="0"/>
          </a:p>
        </p:txBody>
      </p:sp>
      <p:sp>
        <p:nvSpPr>
          <p:cNvPr id="33" name="Text 31"/>
          <p:cNvSpPr/>
          <p:nvPr/>
        </p:nvSpPr>
        <p:spPr>
          <a:xfrm>
            <a:off x="713232" y="5897880"/>
            <a:ext cx="10424160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目标：让学生的专业选择不只是“听起来不错”，而是能在成绩、课程、项目和文书中被看见。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54864" cy="6858000"/>
          </a:xfrm>
          <a:prstGeom prst="rect">
            <a:avLst/>
          </a:prstGeom>
          <a:solidFill>
            <a:srgbClr val="FCA311"/>
          </a:solidFill>
          <a:ln w="12700">
            <a:solidFill>
              <a:srgbClr val="FCA311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530352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85800" y="1828800"/>
            <a:ext cx="47548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专业规划的本质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13232" y="2633472"/>
            <a:ext cx="8138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不是预测未来，而是帮助学生把现在的学习、探索和成长，变成未来申请中清晰可信的方向。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713232" y="3950208"/>
            <a:ext cx="2011680" cy="0"/>
          </a:xfrm>
          <a:prstGeom prst="line">
            <a:avLst/>
          </a:prstGeom>
          <a:noFill/>
          <a:ln w="50800">
            <a:solidFill>
              <a:srgbClr val="FCA3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3232" y="4315968"/>
            <a:ext cx="6035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Major Exploration · Academic Planning · College Strategy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为什么要先讲清楚“专业”？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专业选择不是简单地选一个名字，而是理解一套能力训练与未来路径。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2331720"/>
            <a:ext cx="192024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CA31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CORE QUESTION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58368" y="2670048"/>
            <a:ext cx="0" cy="694944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4672" y="2688336"/>
            <a:ext cx="6949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学生适合什么专业，不能只看兴趣词，而要看能力、课程、输出与长期职业路径是否一致。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85800" y="374904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4142232"/>
            <a:ext cx="10835640" cy="0"/>
          </a:xfrm>
          <a:prstGeom prst="line">
            <a:avLst/>
          </a:prstGeom>
          <a:noFill/>
          <a:ln w="17780">
            <a:solidFill>
              <a:srgbClr val="1F4E7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4535424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5800" y="4928616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" y="5321808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5715000"/>
            <a:ext cx="108356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3749040"/>
            <a:ext cx="0" cy="19659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80560" y="3749040"/>
            <a:ext cx="0" cy="19659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521440" y="3749040"/>
            <a:ext cx="0" cy="196596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58952" y="3803904"/>
            <a:ext cx="364845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7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家长常见问题</a:t>
            </a:r>
            <a:endParaRPr lang="en-US" sz="1270" dirty="0"/>
          </a:p>
        </p:txBody>
      </p:sp>
      <p:sp>
        <p:nvSpPr>
          <p:cNvPr id="21" name="Text 19"/>
          <p:cNvSpPr/>
          <p:nvPr/>
        </p:nvSpPr>
        <p:spPr>
          <a:xfrm>
            <a:off x="4553712" y="3803904"/>
            <a:ext cx="689457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7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真正需要判断的事情</a:t>
            </a:r>
            <a:endParaRPr lang="en-US" sz="1270" dirty="0"/>
          </a:p>
        </p:txBody>
      </p:sp>
      <p:sp>
        <p:nvSpPr>
          <p:cNvPr id="22" name="Text 20"/>
          <p:cNvSpPr/>
          <p:nvPr/>
        </p:nvSpPr>
        <p:spPr>
          <a:xfrm>
            <a:off x="758952" y="4197096"/>
            <a:ext cx="364845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“这个专业以后好就业吗？”</a:t>
            </a:r>
            <a:endParaRPr lang="en-US" sz="1220" dirty="0"/>
          </a:p>
        </p:txBody>
      </p:sp>
      <p:sp>
        <p:nvSpPr>
          <p:cNvPr id="23" name="Text 21"/>
          <p:cNvSpPr/>
          <p:nvPr/>
        </p:nvSpPr>
        <p:spPr>
          <a:xfrm>
            <a:off x="4553712" y="4197096"/>
            <a:ext cx="689457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学生是否有相应的能力组合与课程证据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758952" y="4590288"/>
            <a:ext cx="364845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“文科是不是没用？”</a:t>
            </a:r>
            <a:endParaRPr lang="en-US" sz="1220" dirty="0"/>
          </a:p>
        </p:txBody>
      </p:sp>
      <p:sp>
        <p:nvSpPr>
          <p:cNvPr id="25" name="Text 23"/>
          <p:cNvSpPr/>
          <p:nvPr/>
        </p:nvSpPr>
        <p:spPr>
          <a:xfrm>
            <a:off x="4553712" y="4590288"/>
            <a:ext cx="689457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文科训练的是高阶阅读、写作、解释与说服</a:t>
            </a:r>
            <a:endParaRPr lang="en-US" sz="1220" dirty="0"/>
          </a:p>
        </p:txBody>
      </p:sp>
      <p:sp>
        <p:nvSpPr>
          <p:cNvPr id="26" name="Text 24"/>
          <p:cNvSpPr/>
          <p:nvPr/>
        </p:nvSpPr>
        <p:spPr>
          <a:xfrm>
            <a:off x="758952" y="4983480"/>
            <a:ext cx="364845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“商科是不是只能读金融？”</a:t>
            </a:r>
            <a:endParaRPr lang="en-US" sz="1220" dirty="0"/>
          </a:p>
        </p:txBody>
      </p:sp>
      <p:sp>
        <p:nvSpPr>
          <p:cNvPr id="27" name="Text 25"/>
          <p:cNvSpPr/>
          <p:nvPr/>
        </p:nvSpPr>
        <p:spPr>
          <a:xfrm>
            <a:off x="4553712" y="4983480"/>
            <a:ext cx="689457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商科涵盖财务、运营、市场、数据与管理决策</a:t>
            </a:r>
            <a:endParaRPr lang="en-US" sz="1220" dirty="0"/>
          </a:p>
        </p:txBody>
      </p:sp>
      <p:sp>
        <p:nvSpPr>
          <p:cNvPr id="28" name="Text 26"/>
          <p:cNvSpPr/>
          <p:nvPr/>
        </p:nvSpPr>
        <p:spPr>
          <a:xfrm>
            <a:off x="758952" y="5376672"/>
            <a:ext cx="364845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“Pre-Med/Pre-Law 是不是专业？”</a:t>
            </a:r>
            <a:endParaRPr lang="en-US" sz="1220" dirty="0"/>
          </a:p>
        </p:txBody>
      </p:sp>
      <p:sp>
        <p:nvSpPr>
          <p:cNvPr id="29" name="Text 27"/>
          <p:cNvSpPr/>
          <p:nvPr/>
        </p:nvSpPr>
        <p:spPr>
          <a:xfrm>
            <a:off x="4553712" y="5376672"/>
            <a:ext cx="6894576" cy="28346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它们是职业路径，不是固定本科专业</a:t>
            </a:r>
            <a:endParaRPr lang="en-US" sz="1220" dirty="0"/>
          </a:p>
        </p:txBody>
      </p:sp>
      <p:sp>
        <p:nvSpPr>
          <p:cNvPr id="30" name="Text 28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Novel Prep 专业理解四层框架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把“专业名字”拆成可规划、可执行、可呈现的路径。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68096" y="2377440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1417320" y="2532888"/>
            <a:ext cx="685800" cy="0"/>
          </a:xfrm>
          <a:prstGeom prst="line">
            <a:avLst/>
          </a:prstGeom>
          <a:noFill/>
          <a:ln w="25400">
            <a:solidFill>
              <a:srgbClr val="1F4E7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31720" y="23591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专业大类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343400" y="2377440"/>
            <a:ext cx="6720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 / 社 / 理 / 工 / 商 / 教 / 医法预科</a:t>
            </a:r>
            <a:endParaRPr lang="en-US" sz="1420" dirty="0"/>
          </a:p>
        </p:txBody>
      </p:sp>
      <p:sp>
        <p:nvSpPr>
          <p:cNvPr id="12" name="Text 10"/>
          <p:cNvSpPr/>
          <p:nvPr/>
        </p:nvSpPr>
        <p:spPr>
          <a:xfrm>
            <a:off x="768096" y="3218688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9D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1417320" y="3374136"/>
            <a:ext cx="685800" cy="0"/>
          </a:xfrm>
          <a:prstGeom prst="line">
            <a:avLst/>
          </a:prstGeom>
          <a:noFill/>
          <a:ln w="25400">
            <a:solidFill>
              <a:srgbClr val="2A9D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331720" y="32004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学院架构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343400" y="3218688"/>
            <a:ext cx="6720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文理学院、工程学院、商学院、教育学院、职业研究生院</a:t>
            </a:r>
            <a:endParaRPr lang="en-US" sz="1420" dirty="0"/>
          </a:p>
        </p:txBody>
      </p:sp>
      <p:sp>
        <p:nvSpPr>
          <p:cNvPr id="16" name="Text 14"/>
          <p:cNvSpPr/>
          <p:nvPr/>
        </p:nvSpPr>
        <p:spPr>
          <a:xfrm>
            <a:off x="768096" y="4059936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CA3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1417320" y="4215384"/>
            <a:ext cx="685800" cy="0"/>
          </a:xfrm>
          <a:prstGeom prst="line">
            <a:avLst/>
          </a:prstGeom>
          <a:noFill/>
          <a:ln w="25400">
            <a:solidFill>
              <a:srgbClr val="FCA31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331720" y="404164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能力模型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343400" y="4059936"/>
            <a:ext cx="6720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阅读写作、数据建模、科研实验、工程实现、商业决策</a:t>
            </a:r>
            <a:endParaRPr lang="en-US" sz="1420" dirty="0"/>
          </a:p>
        </p:txBody>
      </p:sp>
      <p:sp>
        <p:nvSpPr>
          <p:cNvPr id="20" name="Text 18"/>
          <p:cNvSpPr/>
          <p:nvPr/>
        </p:nvSpPr>
        <p:spPr>
          <a:xfrm>
            <a:off x="768096" y="4901184"/>
            <a:ext cx="502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B61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1417320" y="5056632"/>
            <a:ext cx="685800" cy="0"/>
          </a:xfrm>
          <a:prstGeom prst="line">
            <a:avLst/>
          </a:prstGeom>
          <a:noFill/>
          <a:ln w="25400">
            <a:solidFill>
              <a:srgbClr val="7B61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331720" y="488289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高中证据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343400" y="4901184"/>
            <a:ext cx="6720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课程难度、AP/竞赛、科研实习、作品集、领导力项目</a:t>
            </a:r>
            <a:endParaRPr lang="en-US" sz="1420" dirty="0"/>
          </a:p>
        </p:txBody>
      </p:sp>
      <p:sp>
        <p:nvSpPr>
          <p:cNvPr id="24" name="Shape 22"/>
          <p:cNvSpPr/>
          <p:nvPr/>
        </p:nvSpPr>
        <p:spPr>
          <a:xfrm>
            <a:off x="1033272" y="2651760"/>
            <a:ext cx="0" cy="2542032"/>
          </a:xfrm>
          <a:prstGeom prst="line">
            <a:avLst/>
          </a:prstGeom>
          <a:noFill/>
          <a:ln w="12700">
            <a:solidFill>
              <a:srgbClr val="CBD5E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86384" y="5806440"/>
            <a:ext cx="9966960" cy="34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最终目标：让学生的课程选择、活动经历、文书叙事与申请专业形成同一个故事。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七大专业方向总览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先看大类，再看专业；先看能力，再看职业。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084832"/>
            <a:ext cx="110642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2631186"/>
            <a:ext cx="11064240" cy="0"/>
          </a:xfrm>
          <a:prstGeom prst="line">
            <a:avLst/>
          </a:prstGeom>
          <a:noFill/>
          <a:ln w="17780">
            <a:solidFill>
              <a:srgbClr val="1F4E7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66928" y="3177540"/>
            <a:ext cx="110642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3723894"/>
            <a:ext cx="110642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6928" y="4270248"/>
            <a:ext cx="110642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4816602"/>
            <a:ext cx="110642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5362956"/>
            <a:ext cx="110642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6928" y="5909310"/>
            <a:ext cx="110642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66928" y="6455664"/>
            <a:ext cx="11064240" cy="0"/>
          </a:xfrm>
          <a:prstGeom prst="line">
            <a:avLst/>
          </a:prstGeom>
          <a:noFill/>
          <a:ln w="8890">
            <a:solidFill>
              <a:srgbClr val="D5DE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" y="2084832"/>
            <a:ext cx="0" cy="437083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624328" y="2084832"/>
            <a:ext cx="0" cy="437083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099048" y="2084832"/>
            <a:ext cx="0" cy="437083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933688" y="2084832"/>
            <a:ext cx="0" cy="437083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1631168" y="2084832"/>
            <a:ext cx="0" cy="4370832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2139696"/>
            <a:ext cx="191109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方向</a:t>
            </a:r>
            <a:endParaRPr lang="en-US" sz="1180" dirty="0"/>
          </a:p>
        </p:txBody>
      </p:sp>
      <p:sp>
        <p:nvSpPr>
          <p:cNvPr id="23" name="Text 21"/>
          <p:cNvSpPr/>
          <p:nvPr/>
        </p:nvSpPr>
        <p:spPr>
          <a:xfrm>
            <a:off x="2697480" y="2139696"/>
            <a:ext cx="332841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核心训练</a:t>
            </a:r>
            <a:endParaRPr lang="en-US" sz="1180" dirty="0"/>
          </a:p>
        </p:txBody>
      </p:sp>
      <p:sp>
        <p:nvSpPr>
          <p:cNvPr id="24" name="Text 22"/>
          <p:cNvSpPr/>
          <p:nvPr/>
        </p:nvSpPr>
        <p:spPr>
          <a:xfrm>
            <a:off x="6172200" y="2139696"/>
            <a:ext cx="268833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代表专业</a:t>
            </a:r>
            <a:endParaRPr lang="en-US" sz="1180" dirty="0"/>
          </a:p>
        </p:txBody>
      </p:sp>
      <p:sp>
        <p:nvSpPr>
          <p:cNvPr id="25" name="Text 23"/>
          <p:cNvSpPr/>
          <p:nvPr/>
        </p:nvSpPr>
        <p:spPr>
          <a:xfrm>
            <a:off x="9006840" y="2139696"/>
            <a:ext cx="255117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8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常见学院</a:t>
            </a:r>
            <a:endParaRPr lang="en-US" sz="1180" dirty="0"/>
          </a:p>
        </p:txBody>
      </p:sp>
      <p:sp>
        <p:nvSpPr>
          <p:cNvPr id="26" name="Text 24"/>
          <p:cNvSpPr/>
          <p:nvPr/>
        </p:nvSpPr>
        <p:spPr>
          <a:xfrm>
            <a:off x="640080" y="2686050"/>
            <a:ext cx="191109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 Humanities</a:t>
            </a:r>
            <a:endParaRPr lang="en-US" sz="1130" dirty="0"/>
          </a:p>
        </p:txBody>
      </p:sp>
      <p:sp>
        <p:nvSpPr>
          <p:cNvPr id="27" name="Text 25"/>
          <p:cNvSpPr/>
          <p:nvPr/>
        </p:nvSpPr>
        <p:spPr>
          <a:xfrm>
            <a:off x="2697480" y="2686050"/>
            <a:ext cx="332841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批判性思维 / 语言逻辑 / 深度写作</a:t>
            </a:r>
            <a:endParaRPr lang="en-US" sz="1130" dirty="0"/>
          </a:p>
        </p:txBody>
      </p:sp>
      <p:sp>
        <p:nvSpPr>
          <p:cNvPr id="28" name="Text 26"/>
          <p:cNvSpPr/>
          <p:nvPr/>
        </p:nvSpPr>
        <p:spPr>
          <a:xfrm>
            <a:off x="6172200" y="2686050"/>
            <a:ext cx="268833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哲学、历史、文学、艺术史</a:t>
            </a:r>
            <a:endParaRPr lang="en-US" sz="1130" dirty="0"/>
          </a:p>
        </p:txBody>
      </p:sp>
      <p:sp>
        <p:nvSpPr>
          <p:cNvPr id="29" name="Text 27"/>
          <p:cNvSpPr/>
          <p:nvPr/>
        </p:nvSpPr>
        <p:spPr>
          <a:xfrm>
            <a:off x="9006840" y="2686050"/>
            <a:ext cx="255117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文理学院</a:t>
            </a:r>
            <a:endParaRPr lang="en-US" sz="1130" dirty="0"/>
          </a:p>
        </p:txBody>
      </p:sp>
      <p:sp>
        <p:nvSpPr>
          <p:cNvPr id="30" name="Text 28"/>
          <p:cNvSpPr/>
          <p:nvPr/>
        </p:nvSpPr>
        <p:spPr>
          <a:xfrm>
            <a:off x="640080" y="3232404"/>
            <a:ext cx="191109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社 Social Sciences</a:t>
            </a:r>
            <a:endParaRPr lang="en-US" sz="1130" dirty="0"/>
          </a:p>
        </p:txBody>
      </p:sp>
      <p:sp>
        <p:nvSpPr>
          <p:cNvPr id="31" name="Text 29"/>
          <p:cNvSpPr/>
          <p:nvPr/>
        </p:nvSpPr>
        <p:spPr>
          <a:xfrm>
            <a:off x="2697480" y="3232404"/>
            <a:ext cx="332841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社会建模 / 数据分析 / 制度理解</a:t>
            </a:r>
            <a:endParaRPr lang="en-US" sz="1130" dirty="0"/>
          </a:p>
        </p:txBody>
      </p:sp>
      <p:sp>
        <p:nvSpPr>
          <p:cNvPr id="32" name="Text 30"/>
          <p:cNvSpPr/>
          <p:nvPr/>
        </p:nvSpPr>
        <p:spPr>
          <a:xfrm>
            <a:off x="6172200" y="3232404"/>
            <a:ext cx="268833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经济、心理、政治、传媒</a:t>
            </a:r>
            <a:endParaRPr lang="en-US" sz="1130" dirty="0"/>
          </a:p>
        </p:txBody>
      </p:sp>
      <p:sp>
        <p:nvSpPr>
          <p:cNvPr id="33" name="Text 31"/>
          <p:cNvSpPr/>
          <p:nvPr/>
        </p:nvSpPr>
        <p:spPr>
          <a:xfrm>
            <a:off x="9006840" y="3232404"/>
            <a:ext cx="255117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文理学院 / 传媒学院</a:t>
            </a:r>
            <a:endParaRPr lang="en-US" sz="1130" dirty="0"/>
          </a:p>
        </p:txBody>
      </p:sp>
      <p:sp>
        <p:nvSpPr>
          <p:cNvPr id="34" name="Text 32"/>
          <p:cNvSpPr/>
          <p:nvPr/>
        </p:nvSpPr>
        <p:spPr>
          <a:xfrm>
            <a:off x="640080" y="3778758"/>
            <a:ext cx="191109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理 Sciences</a:t>
            </a:r>
            <a:endParaRPr lang="en-US" sz="1130" dirty="0"/>
          </a:p>
        </p:txBody>
      </p:sp>
      <p:sp>
        <p:nvSpPr>
          <p:cNvPr id="35" name="Text 33"/>
          <p:cNvSpPr/>
          <p:nvPr/>
        </p:nvSpPr>
        <p:spPr>
          <a:xfrm>
            <a:off x="2697480" y="3778758"/>
            <a:ext cx="332841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自然规律 / 理论推导 / 实验科研</a:t>
            </a:r>
            <a:endParaRPr lang="en-US" sz="1130" dirty="0"/>
          </a:p>
        </p:txBody>
      </p:sp>
      <p:sp>
        <p:nvSpPr>
          <p:cNvPr id="36" name="Text 34"/>
          <p:cNvSpPr/>
          <p:nvPr/>
        </p:nvSpPr>
        <p:spPr>
          <a:xfrm>
            <a:off x="6172200" y="3778758"/>
            <a:ext cx="268833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数学、物理、生物、化学</a:t>
            </a:r>
            <a:endParaRPr lang="en-US" sz="1130" dirty="0"/>
          </a:p>
        </p:txBody>
      </p:sp>
      <p:sp>
        <p:nvSpPr>
          <p:cNvPr id="37" name="Text 35"/>
          <p:cNvSpPr/>
          <p:nvPr/>
        </p:nvSpPr>
        <p:spPr>
          <a:xfrm>
            <a:off x="9006840" y="3778758"/>
            <a:ext cx="255117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文理学院</a:t>
            </a:r>
            <a:endParaRPr lang="en-US" sz="1130" dirty="0"/>
          </a:p>
        </p:txBody>
      </p:sp>
      <p:sp>
        <p:nvSpPr>
          <p:cNvPr id="38" name="Text 36"/>
          <p:cNvSpPr/>
          <p:nvPr/>
        </p:nvSpPr>
        <p:spPr>
          <a:xfrm>
            <a:off x="640080" y="4325112"/>
            <a:ext cx="191109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 Engineering</a:t>
            </a:r>
            <a:endParaRPr lang="en-US" sz="1130" dirty="0"/>
          </a:p>
        </p:txBody>
      </p:sp>
      <p:sp>
        <p:nvSpPr>
          <p:cNvPr id="39" name="Text 37"/>
          <p:cNvSpPr/>
          <p:nvPr/>
        </p:nvSpPr>
        <p:spPr>
          <a:xfrm>
            <a:off x="2697480" y="4325112"/>
            <a:ext cx="332841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技术落地 / 系统设计 / 解决问题</a:t>
            </a:r>
            <a:endParaRPr lang="en-US" sz="1130" dirty="0"/>
          </a:p>
        </p:txBody>
      </p:sp>
      <p:sp>
        <p:nvSpPr>
          <p:cNvPr id="40" name="Text 38"/>
          <p:cNvSpPr/>
          <p:nvPr/>
        </p:nvSpPr>
        <p:spPr>
          <a:xfrm>
            <a:off x="6172200" y="4325112"/>
            <a:ext cx="268833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CS、机械、电子、环境工程</a:t>
            </a:r>
            <a:endParaRPr lang="en-US" sz="1130" dirty="0"/>
          </a:p>
        </p:txBody>
      </p:sp>
      <p:sp>
        <p:nvSpPr>
          <p:cNvPr id="41" name="Text 39"/>
          <p:cNvSpPr/>
          <p:nvPr/>
        </p:nvSpPr>
        <p:spPr>
          <a:xfrm>
            <a:off x="9006840" y="4325112"/>
            <a:ext cx="255117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工程学院</a:t>
            </a:r>
            <a:endParaRPr lang="en-US" sz="1130" dirty="0"/>
          </a:p>
        </p:txBody>
      </p:sp>
      <p:sp>
        <p:nvSpPr>
          <p:cNvPr id="42" name="Text 40"/>
          <p:cNvSpPr/>
          <p:nvPr/>
        </p:nvSpPr>
        <p:spPr>
          <a:xfrm>
            <a:off x="640080" y="4871466"/>
            <a:ext cx="191109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 Business</a:t>
            </a:r>
            <a:endParaRPr lang="en-US" sz="1130" dirty="0"/>
          </a:p>
        </p:txBody>
      </p:sp>
      <p:sp>
        <p:nvSpPr>
          <p:cNvPr id="43" name="Text 41"/>
          <p:cNvSpPr/>
          <p:nvPr/>
        </p:nvSpPr>
        <p:spPr>
          <a:xfrm>
            <a:off x="2697480" y="4871466"/>
            <a:ext cx="332841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资本运作 / 管理决策 / 市场分析</a:t>
            </a:r>
            <a:endParaRPr lang="en-US" sz="1130" dirty="0"/>
          </a:p>
        </p:txBody>
      </p:sp>
      <p:sp>
        <p:nvSpPr>
          <p:cNvPr id="44" name="Text 42"/>
          <p:cNvSpPr/>
          <p:nvPr/>
        </p:nvSpPr>
        <p:spPr>
          <a:xfrm>
            <a:off x="6172200" y="4871466"/>
            <a:ext cx="268833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金融、会计、商业分析</a:t>
            </a:r>
            <a:endParaRPr lang="en-US" sz="1130" dirty="0"/>
          </a:p>
        </p:txBody>
      </p:sp>
      <p:sp>
        <p:nvSpPr>
          <p:cNvPr id="45" name="Text 43"/>
          <p:cNvSpPr/>
          <p:nvPr/>
        </p:nvSpPr>
        <p:spPr>
          <a:xfrm>
            <a:off x="9006840" y="4871466"/>
            <a:ext cx="255117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商学院</a:t>
            </a:r>
            <a:endParaRPr lang="en-US" sz="1130" dirty="0"/>
          </a:p>
        </p:txBody>
      </p:sp>
      <p:sp>
        <p:nvSpPr>
          <p:cNvPr id="46" name="Text 44"/>
          <p:cNvSpPr/>
          <p:nvPr/>
        </p:nvSpPr>
        <p:spPr>
          <a:xfrm>
            <a:off x="640080" y="5417820"/>
            <a:ext cx="191109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教 Education</a:t>
            </a:r>
            <a:endParaRPr lang="en-US" sz="1130" dirty="0"/>
          </a:p>
        </p:txBody>
      </p:sp>
      <p:sp>
        <p:nvSpPr>
          <p:cNvPr id="47" name="Text 45"/>
          <p:cNvSpPr/>
          <p:nvPr/>
        </p:nvSpPr>
        <p:spPr>
          <a:xfrm>
            <a:off x="2697480" y="5417820"/>
            <a:ext cx="332841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知识传递 / 学习科学 / 人类发展</a:t>
            </a:r>
            <a:endParaRPr lang="en-US" sz="1130" dirty="0"/>
          </a:p>
        </p:txBody>
      </p:sp>
      <p:sp>
        <p:nvSpPr>
          <p:cNvPr id="48" name="Text 46"/>
          <p:cNvSpPr/>
          <p:nvPr/>
        </p:nvSpPr>
        <p:spPr>
          <a:xfrm>
            <a:off x="6172200" y="5417820"/>
            <a:ext cx="268833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教育政策、学习科学</a:t>
            </a:r>
            <a:endParaRPr lang="en-US" sz="1130" dirty="0"/>
          </a:p>
        </p:txBody>
      </p:sp>
      <p:sp>
        <p:nvSpPr>
          <p:cNvPr id="49" name="Text 47"/>
          <p:cNvSpPr/>
          <p:nvPr/>
        </p:nvSpPr>
        <p:spPr>
          <a:xfrm>
            <a:off x="9006840" y="5417820"/>
            <a:ext cx="255117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教育学院</a:t>
            </a:r>
            <a:endParaRPr lang="en-US" sz="1130" dirty="0"/>
          </a:p>
        </p:txBody>
      </p:sp>
      <p:sp>
        <p:nvSpPr>
          <p:cNvPr id="50" name="Text 48"/>
          <p:cNvSpPr/>
          <p:nvPr/>
        </p:nvSpPr>
        <p:spPr>
          <a:xfrm>
            <a:off x="640080" y="5964174"/>
            <a:ext cx="191109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医/法预科</a:t>
            </a:r>
            <a:endParaRPr lang="en-US" sz="1130" dirty="0"/>
          </a:p>
        </p:txBody>
      </p:sp>
      <p:sp>
        <p:nvSpPr>
          <p:cNvPr id="51" name="Text 49"/>
          <p:cNvSpPr/>
          <p:nvPr/>
        </p:nvSpPr>
        <p:spPr>
          <a:xfrm>
            <a:off x="2697480" y="5964174"/>
            <a:ext cx="332841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职业研究生院路径，不是固定本科专业</a:t>
            </a:r>
            <a:endParaRPr lang="en-US" sz="1130" dirty="0"/>
          </a:p>
        </p:txBody>
      </p:sp>
      <p:sp>
        <p:nvSpPr>
          <p:cNvPr id="52" name="Text 50"/>
          <p:cNvSpPr/>
          <p:nvPr/>
        </p:nvSpPr>
        <p:spPr>
          <a:xfrm>
            <a:off x="6172200" y="5964174"/>
            <a:ext cx="268833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Pre-Med / Pre-Law</a:t>
            </a:r>
            <a:endParaRPr lang="en-US" sz="1130" dirty="0"/>
          </a:p>
        </p:txBody>
      </p:sp>
      <p:sp>
        <p:nvSpPr>
          <p:cNvPr id="53" name="Text 51"/>
          <p:cNvSpPr/>
          <p:nvPr/>
        </p:nvSpPr>
        <p:spPr>
          <a:xfrm>
            <a:off x="9006840" y="5964174"/>
            <a:ext cx="2551176" cy="43662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医学院 / 法学院</a:t>
            </a:r>
            <a:endParaRPr lang="en-US" sz="1130" dirty="0"/>
          </a:p>
        </p:txBody>
      </p:sp>
      <p:sp>
        <p:nvSpPr>
          <p:cNvPr id="54" name="Text 52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55" name="Text 53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文科 Humanities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不是“背课文”，而是高强度阅读、解释与说服训练。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12848"/>
            <a:ext cx="0" cy="694944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2104" y="2231136"/>
            <a:ext cx="4892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文科研究人类经验如何被表达、解释与争论；它训练的是面对复杂文本与复杂观点的判断力。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94944" y="3474720"/>
            <a:ext cx="411480" cy="0"/>
          </a:xfrm>
          <a:prstGeom prst="line">
            <a:avLst/>
          </a:prstGeom>
          <a:noFill/>
          <a:ln w="25400">
            <a:solidFill>
              <a:srgbClr val="FCA31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97864" y="340156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学习内容与核心训练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13232" y="3822192"/>
            <a:ext cx="498348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深度阅读：从大量材料中抓住主线、矛盾与证据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逻辑写作：用清晰论证改变他人想法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文化理解：理解历史、语言、艺术与思想如何塑造社会</a:t>
            </a:r>
            <a:endParaRPr lang="en-US" sz="1330" dirty="0"/>
          </a:p>
        </p:txBody>
      </p:sp>
      <p:sp>
        <p:nvSpPr>
          <p:cNvPr id="13" name="Shape 11"/>
          <p:cNvSpPr/>
          <p:nvPr/>
        </p:nvSpPr>
        <p:spPr>
          <a:xfrm>
            <a:off x="6400800" y="2377440"/>
            <a:ext cx="411480" cy="0"/>
          </a:xfrm>
          <a:prstGeom prst="line">
            <a:avLst/>
          </a:prstGeom>
          <a:noFill/>
          <a:ln w="25400">
            <a:solidFill>
              <a:srgbClr val="FCA31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03720" y="230428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代表专业与走向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19088" y="2715768"/>
            <a:ext cx="489204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哲学、历史、文学、艺术史、语言学、比较文学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常见去向：法律、政府、咨询、传媒、教育、文化机构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适合学生：阅读量大、表达强、喜欢解释复杂问题</a:t>
            </a:r>
            <a:endParaRPr lang="en-US" sz="1330" dirty="0"/>
          </a:p>
        </p:txBody>
      </p:sp>
      <p:sp>
        <p:nvSpPr>
          <p:cNvPr id="16" name="Shape 14"/>
          <p:cNvSpPr/>
          <p:nvPr/>
        </p:nvSpPr>
        <p:spPr>
          <a:xfrm>
            <a:off x="6035040" y="2231136"/>
            <a:ext cx="0" cy="3611880"/>
          </a:xfrm>
          <a:prstGeom prst="line">
            <a:avLst/>
          </a:prstGeom>
          <a:noFill/>
          <a:ln w="15240">
            <a:solidFill>
              <a:srgbClr val="D6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19088" y="5559552"/>
            <a:ext cx="4754880" cy="530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高中建议：持续积累高质量写作样本、历史/文学研究项目、辩论/校刊/学术写作能力。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社会科学 Social Sciences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用科学与量化方法研究人类行为、制度与经济运行。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12848"/>
            <a:ext cx="0" cy="694944"/>
          </a:xfrm>
          <a:prstGeom prst="line">
            <a:avLst/>
          </a:prstGeom>
          <a:noFill/>
          <a:ln w="38100">
            <a:solidFill>
              <a:srgbClr val="2A9D8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2104" y="2231136"/>
            <a:ext cx="4892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社会科学站在“人”和“系统”的交界处：既需要理解人性，也需要使用数据和模型。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94944" y="3474720"/>
            <a:ext cx="411480" cy="0"/>
          </a:xfrm>
          <a:prstGeom prst="line">
            <a:avLst/>
          </a:prstGeom>
          <a:noFill/>
          <a:ln w="25400">
            <a:solidFill>
              <a:srgbClr val="2A9D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97864" y="340156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学习内容与核心训练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13232" y="3822192"/>
            <a:ext cx="498348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经济学：资源分配、博弈论、计量统计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心理学：大脑、行为、实验与统计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社会学/政治学/传媒：制度、阶层、公共议题与传播机制</a:t>
            </a:r>
            <a:endParaRPr lang="en-US" sz="1330" dirty="0"/>
          </a:p>
        </p:txBody>
      </p:sp>
      <p:sp>
        <p:nvSpPr>
          <p:cNvPr id="13" name="Shape 11"/>
          <p:cNvSpPr/>
          <p:nvPr/>
        </p:nvSpPr>
        <p:spPr>
          <a:xfrm>
            <a:off x="6400800" y="2377440"/>
            <a:ext cx="411480" cy="0"/>
          </a:xfrm>
          <a:prstGeom prst="line">
            <a:avLst/>
          </a:prstGeom>
          <a:noFill/>
          <a:ln w="25400">
            <a:solidFill>
              <a:srgbClr val="2A9D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03720" y="230428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代表职业方向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19088" y="2715768"/>
            <a:ext cx="489204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政策分析、数据分析、用户体验研究 UX Research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金融、咨询、市场研究、公共事务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适合学生：对人群行为敏感，愿意用数据解释社会现象</a:t>
            </a:r>
            <a:endParaRPr lang="en-US" sz="1330" dirty="0"/>
          </a:p>
        </p:txBody>
      </p:sp>
      <p:sp>
        <p:nvSpPr>
          <p:cNvPr id="16" name="Shape 14"/>
          <p:cNvSpPr/>
          <p:nvPr/>
        </p:nvSpPr>
        <p:spPr>
          <a:xfrm>
            <a:off x="6035040" y="2231136"/>
            <a:ext cx="0" cy="3611880"/>
          </a:xfrm>
          <a:prstGeom prst="line">
            <a:avLst/>
          </a:prstGeom>
          <a:noFill/>
          <a:ln w="15240">
            <a:solidFill>
              <a:srgbClr val="D6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19088" y="5559552"/>
            <a:ext cx="4754880" cy="530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高中建议：AP Econ / AP Psych / AP Stats、社会调研、数据项目、公共政策或社区研究。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理科 Sciences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研究自然界的基础规律，是工程与医学等方向的上游。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12848"/>
            <a:ext cx="0" cy="694944"/>
          </a:xfrm>
          <a:prstGeom prst="line">
            <a:avLst/>
          </a:prstGeom>
          <a:noFill/>
          <a:ln w="38100">
            <a:solidFill>
              <a:srgbClr val="7B61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2104" y="2231136"/>
            <a:ext cx="4892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理科更关注“为什么”，强调理论推导、实验验证与长期科研训练。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94944" y="3474720"/>
            <a:ext cx="411480" cy="0"/>
          </a:xfrm>
          <a:prstGeom prst="line">
            <a:avLst/>
          </a:prstGeom>
          <a:noFill/>
          <a:ln w="25400">
            <a:solidFill>
              <a:srgbClr val="7B61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97864" y="340156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学习内容与核心训练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13232" y="3822192"/>
            <a:ext cx="498348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数学：纯数证明与应用计算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物理：从微观量子到宏观宇宙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化学/生物：物质结构、生命过程、实验设计</a:t>
            </a:r>
            <a:endParaRPr lang="en-US" sz="1330" dirty="0"/>
          </a:p>
        </p:txBody>
      </p:sp>
      <p:sp>
        <p:nvSpPr>
          <p:cNvPr id="13" name="Shape 11"/>
          <p:cNvSpPr/>
          <p:nvPr/>
        </p:nvSpPr>
        <p:spPr>
          <a:xfrm>
            <a:off x="6400800" y="2377440"/>
            <a:ext cx="411480" cy="0"/>
          </a:xfrm>
          <a:prstGeom prst="line">
            <a:avLst/>
          </a:prstGeom>
          <a:noFill/>
          <a:ln w="25400">
            <a:solidFill>
              <a:srgbClr val="7B61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03720" y="230428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代表职业方向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19088" y="2715768"/>
            <a:ext cx="489204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高校教授、科研人员、实验室研发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量化交易、AI/算法、深科技研发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适合学生：抽象能力强、喜欢证明、实验或长期钻研</a:t>
            </a:r>
            <a:endParaRPr lang="en-US" sz="1330" dirty="0"/>
          </a:p>
        </p:txBody>
      </p:sp>
      <p:sp>
        <p:nvSpPr>
          <p:cNvPr id="16" name="Shape 14"/>
          <p:cNvSpPr/>
          <p:nvPr/>
        </p:nvSpPr>
        <p:spPr>
          <a:xfrm>
            <a:off x="6035040" y="2231136"/>
            <a:ext cx="0" cy="3611880"/>
          </a:xfrm>
          <a:prstGeom prst="line">
            <a:avLst/>
          </a:prstGeom>
          <a:noFill/>
          <a:ln w="15240">
            <a:solidFill>
              <a:srgbClr val="D6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19088" y="5559552"/>
            <a:ext cx="4754880" cy="530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高中建议：高阶数学、AP Physics / Chemistry / Biology、科研项目、竞赛与学术论文。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工科 Engineering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把数学和科学原理转化为可运行的系统、产品和技术。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12848"/>
            <a:ext cx="0" cy="694944"/>
          </a:xfrm>
          <a:prstGeom prst="line">
            <a:avLst/>
          </a:prstGeom>
          <a:noFill/>
          <a:ln w="38100">
            <a:solidFill>
              <a:srgbClr val="1F4E7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2104" y="2231136"/>
            <a:ext cx="4892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工科强调“解决问题”：不仅要想明白，更要做出来、跑起来、优化起来。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94944" y="3474720"/>
            <a:ext cx="411480" cy="0"/>
          </a:xfrm>
          <a:prstGeom prst="line">
            <a:avLst/>
          </a:prstGeom>
          <a:noFill/>
          <a:ln w="25400">
            <a:solidFill>
              <a:srgbClr val="1F4E7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97864" y="340156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学习内容与核心训练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13232" y="3822192"/>
            <a:ext cx="498348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高阶数学、物理建模、计算机编程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材料力学、电路、算法、系统设计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团队项目、设计迭代、测试与工程文档</a:t>
            </a:r>
            <a:endParaRPr lang="en-US" sz="1330" dirty="0"/>
          </a:p>
        </p:txBody>
      </p:sp>
      <p:sp>
        <p:nvSpPr>
          <p:cNvPr id="13" name="Shape 11"/>
          <p:cNvSpPr/>
          <p:nvPr/>
        </p:nvSpPr>
        <p:spPr>
          <a:xfrm>
            <a:off x="6400800" y="2377440"/>
            <a:ext cx="411480" cy="0"/>
          </a:xfrm>
          <a:prstGeom prst="line">
            <a:avLst/>
          </a:prstGeom>
          <a:noFill/>
          <a:ln w="25400">
            <a:solidFill>
              <a:srgbClr val="1F4E7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03720" y="230428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核心细分方向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19088" y="2715768"/>
            <a:ext cx="489204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CS/CSE：算法、AI、网络安全、操作系统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EE：半导体、电力系统、通信技术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ME/Bio-E/Environmental：机器人、航空、生物仪器、环境系统</a:t>
            </a:r>
            <a:endParaRPr lang="en-US" sz="1330" dirty="0"/>
          </a:p>
        </p:txBody>
      </p:sp>
      <p:sp>
        <p:nvSpPr>
          <p:cNvPr id="16" name="Shape 14"/>
          <p:cNvSpPr/>
          <p:nvPr/>
        </p:nvSpPr>
        <p:spPr>
          <a:xfrm>
            <a:off x="6035040" y="2231136"/>
            <a:ext cx="0" cy="3611880"/>
          </a:xfrm>
          <a:prstGeom prst="line">
            <a:avLst/>
          </a:prstGeom>
          <a:noFill/>
          <a:ln w="15240">
            <a:solidFill>
              <a:srgbClr val="D6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19088" y="5559552"/>
            <a:ext cx="4754880" cy="530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高中建议：AP CSA / Physics C / Calculus BC、工程项目、机器人、编程作品、科研或实习。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01752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Novel Prep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9829800" y="411480"/>
            <a:ext cx="1783080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56032"/>
            <a:ext cx="24871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专业方向 · 课程规划 · 申请策略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66928" y="969264"/>
            <a:ext cx="749808" cy="0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155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商科 Business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5216" y="1719072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研究组织如何配置资源、创造价值并作出管理决策。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12848"/>
            <a:ext cx="0" cy="694944"/>
          </a:xfrm>
          <a:prstGeom prst="line">
            <a:avLst/>
          </a:prstGeom>
          <a:noFill/>
          <a:ln w="38100">
            <a:solidFill>
              <a:srgbClr val="FCA31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32104" y="2231136"/>
            <a:ext cx="4892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商科不是只学“赚钱”，而是理解财务、市场、运营、数据与战略如何共同驱动组织。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94944" y="3474720"/>
            <a:ext cx="411480" cy="0"/>
          </a:xfrm>
          <a:prstGeom prst="line">
            <a:avLst/>
          </a:prstGeom>
          <a:noFill/>
          <a:ln w="25400">
            <a:solidFill>
              <a:srgbClr val="FCA31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97864" y="340156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学习内容与核心训练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13232" y="3822192"/>
            <a:ext cx="4983480" cy="1920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财务报表、统计分析、消费者行为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宏观经济环境、运营管理、商业战略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数据驱动的决策与商业沟通</a:t>
            </a:r>
            <a:endParaRPr lang="en-US" sz="1330" dirty="0"/>
          </a:p>
        </p:txBody>
      </p:sp>
      <p:sp>
        <p:nvSpPr>
          <p:cNvPr id="13" name="Shape 11"/>
          <p:cNvSpPr/>
          <p:nvPr/>
        </p:nvSpPr>
        <p:spPr>
          <a:xfrm>
            <a:off x="6400800" y="2377440"/>
            <a:ext cx="411480" cy="0"/>
          </a:xfrm>
          <a:prstGeom prst="line">
            <a:avLst/>
          </a:prstGeom>
          <a:noFill/>
          <a:ln w="25400">
            <a:solidFill>
              <a:srgbClr val="FCA31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03720" y="230428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1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申请与学院特点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19088" y="2715768"/>
            <a:ext cx="489204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部分学校可直申本科商学院：如 Wharton、Stern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部分学校需校内再申请：如 Berkeley Haas
</a:t>
            </a:r>
            <a:pPr indent="0" marL="0">
              <a:buNone/>
            </a:pPr>
            <a:r>
              <a:rPr lang="en-US" sz="1330" dirty="0">
                <a:solidFill>
                  <a:srgbClr val="0F172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• 常见分支：金融、会计、商业分析、市场、运营、房地产</a:t>
            </a:r>
            <a:endParaRPr lang="en-US" sz="1330" dirty="0"/>
          </a:p>
        </p:txBody>
      </p:sp>
      <p:sp>
        <p:nvSpPr>
          <p:cNvPr id="16" name="Shape 14"/>
          <p:cNvSpPr/>
          <p:nvPr/>
        </p:nvSpPr>
        <p:spPr>
          <a:xfrm>
            <a:off x="6035040" y="2231136"/>
            <a:ext cx="0" cy="3611880"/>
          </a:xfrm>
          <a:prstGeom prst="line">
            <a:avLst/>
          </a:prstGeom>
          <a:noFill/>
          <a:ln w="15240">
            <a:solidFill>
              <a:srgbClr val="D6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19088" y="5559552"/>
            <a:ext cx="4754880" cy="5303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高中建议：经济/统计课程、创业项目、商业竞赛、市场调研、金融或数据分析作品。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85216" y="644652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内容基于上传资料《专业介绍.pdf》整理扩展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11356848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Novel Prep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Novel Prep 美本专业方向全景介绍</dc:title>
  <dc:subject>美本专业方向全景介绍</dc:subject>
  <dc:creator>Novel Prep</dc:creator>
  <cp:lastModifiedBy>Novel Prep</cp:lastModifiedBy>
  <cp:revision>1</cp:revision>
  <dcterms:created xsi:type="dcterms:W3CDTF">2026-05-27T21:48:42Z</dcterms:created>
  <dcterms:modified xsi:type="dcterms:W3CDTF">2026-05-27T21:48:42Z</dcterms:modified>
</cp:coreProperties>
</file>